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38912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25" userDrawn="1">
          <p15:clr>
            <a:srgbClr val="A4A3A4"/>
          </p15:clr>
        </p15:guide>
        <p15:guide id="2" pos="13892" userDrawn="1">
          <p15:clr>
            <a:srgbClr val="A4A3A4"/>
          </p15:clr>
        </p15:guide>
        <p15:guide id="3" pos="443" userDrawn="1">
          <p15:clr>
            <a:srgbClr val="A4A3A4"/>
          </p15:clr>
        </p15:guide>
        <p15:guide id="4" orient="horz" pos="443" userDrawn="1">
          <p15:clr>
            <a:srgbClr val="A4A3A4"/>
          </p15:clr>
        </p15:guide>
        <p15:guide id="5" pos="7133" userDrawn="1">
          <p15:clr>
            <a:srgbClr val="A4A3A4"/>
          </p15:clr>
        </p15:guide>
        <p15:guide id="6" pos="6907" userDrawn="1">
          <p15:clr>
            <a:srgbClr val="A4A3A4"/>
          </p15:clr>
        </p15:guide>
        <p15:guide id="7" pos="7360" userDrawn="1">
          <p15:clr>
            <a:srgbClr val="A4A3A4"/>
          </p15:clr>
        </p15:guide>
        <p15:guide id="8" pos="20515" userDrawn="1">
          <p15:clr>
            <a:srgbClr val="A4A3A4"/>
          </p15:clr>
        </p15:guide>
        <p15:guide id="9" pos="20288" userDrawn="1">
          <p15:clr>
            <a:srgbClr val="A4A3A4"/>
          </p15:clr>
        </p15:guide>
        <p15:guide id="10" pos="13711" userDrawn="1">
          <p15:clr>
            <a:srgbClr val="A4A3A4"/>
          </p15:clr>
        </p15:guide>
        <p15:guide id="11" pos="13937" userDrawn="1">
          <p15:clr>
            <a:srgbClr val="A4A3A4"/>
          </p15:clr>
        </p15:guide>
        <p15:guide id="12" orient="horz" userDrawn="1">
          <p15:clr>
            <a:srgbClr val="A4A3A4"/>
          </p15:clr>
        </p15:guide>
        <p15:guide id="13" pos="12" userDrawn="1">
          <p15:clr>
            <a:srgbClr val="A4A3A4"/>
          </p15:clr>
        </p15:guide>
        <p15:guide id="15" pos="7587" userDrawn="1">
          <p15:clr>
            <a:srgbClr val="A4A3A4"/>
          </p15:clr>
        </p15:guide>
        <p15:guide id="16" pos="13597" userDrawn="1">
          <p15:clr>
            <a:srgbClr val="A4A3A4"/>
          </p15:clr>
        </p15:guide>
        <p15:guide id="17" pos="14051" userDrawn="1">
          <p15:clr>
            <a:srgbClr val="A4A3A4"/>
          </p15:clr>
        </p15:guide>
        <p15:guide id="18" pos="20061" userDrawn="1">
          <p15:clr>
            <a:srgbClr val="A4A3A4"/>
          </p15:clr>
        </p15:guide>
        <p15:guide id="19" orient="horz" pos="17770" userDrawn="1">
          <p15:clr>
            <a:srgbClr val="A4A3A4"/>
          </p15:clr>
        </p15:guide>
        <p15:guide id="20" orient="horz" pos="17566" userDrawn="1">
          <p15:clr>
            <a:srgbClr val="A4A3A4"/>
          </p15:clr>
        </p15:guide>
        <p15:guide id="21" orient="horz" pos="6294" userDrawn="1">
          <p15:clr>
            <a:srgbClr val="A4A3A4"/>
          </p15:clr>
        </p15:guide>
        <p15:guide id="22" orient="horz" pos="9061" userDrawn="1">
          <p15:clr>
            <a:srgbClr val="A4A3A4"/>
          </p15:clr>
        </p15:guide>
        <p15:guide id="23" orient="horz" pos="10082" userDrawn="1">
          <p15:clr>
            <a:srgbClr val="A4A3A4"/>
          </p15:clr>
        </p15:guide>
        <p15:guide id="24" orient="horz" pos="16954" userDrawn="1">
          <p15:clr>
            <a:srgbClr val="A4A3A4"/>
          </p15:clr>
        </p15:guide>
        <p15:guide id="25" orient="horz" pos="15865" userDrawn="1">
          <p15:clr>
            <a:srgbClr val="A4A3A4"/>
          </p15:clr>
        </p15:guide>
        <p15:guide id="26" orient="horz" pos="16092" userDrawn="1">
          <p15:clr>
            <a:srgbClr val="A4A3A4"/>
          </p15:clr>
        </p15:guide>
        <p15:guide id="27" pos="27205" userDrawn="1">
          <p15:clr>
            <a:srgbClr val="A4A3A4"/>
          </p15:clr>
        </p15:guide>
        <p15:guide id="28" orient="horz" pos="1327" userDrawn="1">
          <p15:clr>
            <a:srgbClr val="A4A3A4"/>
          </p15:clr>
        </p15:guide>
        <p15:guide id="29" orient="horz" pos="1917" userDrawn="1">
          <p15:clr>
            <a:srgbClr val="A4A3A4"/>
          </p15:clr>
        </p15:guide>
        <p15:guide id="30" orient="horz" pos="6158" userDrawn="1">
          <p15:clr>
            <a:srgbClr val="A4A3A4"/>
          </p15:clr>
        </p15:guide>
        <p15:guide id="31" orient="horz" pos="27205" userDrawn="1">
          <p15:clr>
            <a:srgbClr val="A4A3A4"/>
          </p15:clr>
        </p15:guide>
        <p15:guide id="32" pos="20673" userDrawn="1">
          <p15:clr>
            <a:srgbClr val="A4A3A4"/>
          </p15:clr>
        </p15:guide>
        <p15:guide id="33" pos="27024" userDrawn="1">
          <p15:clr>
            <a:srgbClr val="A4A3A4"/>
          </p15:clr>
        </p15:guide>
        <p15:guide id="34" orient="horz" pos="3097" userDrawn="1">
          <p15:clr>
            <a:srgbClr val="A4A3A4"/>
          </p15:clr>
        </p15:guide>
        <p15:guide id="35" orient="horz" pos="3913" userDrawn="1">
          <p15:clr>
            <a:srgbClr val="A4A3A4"/>
          </p15:clr>
        </p15:guide>
        <p15:guide id="36" orient="horz" pos="2031" userDrawn="1">
          <p15:clr>
            <a:srgbClr val="A4A3A4"/>
          </p15:clr>
        </p15:guide>
        <p15:guide id="37" orient="horz" pos="2416" userDrawn="1">
          <p15:clr>
            <a:srgbClr val="A4A3A4"/>
          </p15:clr>
        </p15:guide>
        <p15:guide id="38" orient="horz" pos="100" userDrawn="1">
          <p15:clr>
            <a:srgbClr val="A4A3A4"/>
          </p15:clr>
        </p15:guide>
        <p15:guide id="39" pos="15797" userDrawn="1">
          <p15:clr>
            <a:srgbClr val="A4A3A4"/>
          </p15:clr>
        </p15:guide>
        <p15:guide id="40" orient="horz" pos="200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6F55"/>
    <a:srgbClr val="2A6419"/>
    <a:srgbClr val="E2775C"/>
    <a:srgbClr val="45648D"/>
    <a:srgbClr val="D8606C"/>
    <a:srgbClr val="CCD3D8"/>
    <a:srgbClr val="E7EBEE"/>
    <a:srgbClr val="A6AD47"/>
    <a:srgbClr val="1D829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76"/>
    <p:restoredTop sz="94670"/>
  </p:normalViewPr>
  <p:slideViewPr>
    <p:cSldViewPr snapToGrid="0" showGuides="1">
      <p:cViewPr>
        <p:scale>
          <a:sx n="75" d="100"/>
          <a:sy n="75" d="100"/>
        </p:scale>
        <p:origin x="-13520" y="464"/>
      </p:cViewPr>
      <p:guideLst>
        <p:guide orient="horz" pos="15525"/>
        <p:guide pos="13892"/>
        <p:guide pos="443"/>
        <p:guide orient="horz" pos="443"/>
        <p:guide pos="7133"/>
        <p:guide pos="6907"/>
        <p:guide pos="7360"/>
        <p:guide pos="20515"/>
        <p:guide pos="20288"/>
        <p:guide pos="13711"/>
        <p:guide pos="13937"/>
        <p:guide orient="horz"/>
        <p:guide pos="12"/>
        <p:guide pos="7587"/>
        <p:guide pos="13597"/>
        <p:guide pos="14051"/>
        <p:guide pos="20061"/>
        <p:guide orient="horz" pos="17770"/>
        <p:guide orient="horz" pos="17566"/>
        <p:guide orient="horz" pos="6294"/>
        <p:guide orient="horz" pos="9061"/>
        <p:guide orient="horz" pos="10082"/>
        <p:guide orient="horz" pos="16954"/>
        <p:guide orient="horz" pos="15865"/>
        <p:guide orient="horz" pos="16092"/>
        <p:guide pos="27205"/>
        <p:guide orient="horz" pos="1327"/>
        <p:guide orient="horz" pos="1917"/>
        <p:guide orient="horz" pos="6158"/>
        <p:guide orient="horz" pos="27205"/>
        <p:guide pos="20673"/>
        <p:guide pos="27024"/>
        <p:guide orient="horz" pos="3097"/>
        <p:guide orient="horz" pos="3913"/>
        <p:guide orient="horz" pos="2031"/>
        <p:guide orient="horz" pos="2416"/>
        <p:guide orient="horz" pos="100"/>
        <p:guide pos="15797"/>
        <p:guide orient="horz" pos="200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39FDA-50A3-1F4A-BDF5-EBE1AD7DA033}" type="datetimeFigureOut">
              <a:rPr lang="en-US" smtClean="0"/>
              <a:t>1/30/26</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AE9E4-1C76-C248-B0A4-32014419D2FD}" type="slidenum">
              <a:rPr lang="en-US" smtClean="0"/>
              <a:t>‹#›</a:t>
            </a:fld>
            <a:endParaRPr lang="en-US"/>
          </a:p>
        </p:txBody>
      </p:sp>
    </p:spTree>
    <p:extLst>
      <p:ext uri="{BB962C8B-B14F-4D97-AF65-F5344CB8AC3E}">
        <p14:creationId xmlns:p14="http://schemas.microsoft.com/office/powerpoint/2010/main" val="2997012097"/>
      </p:ext>
    </p:extLst>
  </p:cSld>
  <p:clrMap bg1="lt1" tx1="dk1" bg2="lt2" tx2="dk2" accent1="accent1" accent2="accent2" accent3="accent3" accent4="accent4" accent5="accent5" accent6="accent6" hlink="hlink" folHlink="folHlink"/>
  <p:notesStyle>
    <a:lvl1pPr marL="0" algn="l" defTabSz="4213555" rtl="0" eaLnBrk="1" latinLnBrk="0" hangingPunct="1">
      <a:defRPr sz="5530" kern="1200">
        <a:solidFill>
          <a:schemeClr val="tx1"/>
        </a:solidFill>
        <a:latin typeface="+mn-lt"/>
        <a:ea typeface="+mn-ea"/>
        <a:cs typeface="+mn-cs"/>
      </a:defRPr>
    </a:lvl1pPr>
    <a:lvl2pPr marL="2106778" algn="l" defTabSz="4213555" rtl="0" eaLnBrk="1" latinLnBrk="0" hangingPunct="1">
      <a:defRPr sz="5530" kern="1200">
        <a:solidFill>
          <a:schemeClr val="tx1"/>
        </a:solidFill>
        <a:latin typeface="+mn-lt"/>
        <a:ea typeface="+mn-ea"/>
        <a:cs typeface="+mn-cs"/>
      </a:defRPr>
    </a:lvl2pPr>
    <a:lvl3pPr marL="4213555" algn="l" defTabSz="4213555" rtl="0" eaLnBrk="1" latinLnBrk="0" hangingPunct="1">
      <a:defRPr sz="5530" kern="1200">
        <a:solidFill>
          <a:schemeClr val="tx1"/>
        </a:solidFill>
        <a:latin typeface="+mn-lt"/>
        <a:ea typeface="+mn-ea"/>
        <a:cs typeface="+mn-cs"/>
      </a:defRPr>
    </a:lvl3pPr>
    <a:lvl4pPr marL="6320333" algn="l" defTabSz="4213555" rtl="0" eaLnBrk="1" latinLnBrk="0" hangingPunct="1">
      <a:defRPr sz="5530" kern="1200">
        <a:solidFill>
          <a:schemeClr val="tx1"/>
        </a:solidFill>
        <a:latin typeface="+mn-lt"/>
        <a:ea typeface="+mn-ea"/>
        <a:cs typeface="+mn-cs"/>
      </a:defRPr>
    </a:lvl4pPr>
    <a:lvl5pPr marL="8427110" algn="l" defTabSz="4213555" rtl="0" eaLnBrk="1" latinLnBrk="0" hangingPunct="1">
      <a:defRPr sz="5530" kern="1200">
        <a:solidFill>
          <a:schemeClr val="tx1"/>
        </a:solidFill>
        <a:latin typeface="+mn-lt"/>
        <a:ea typeface="+mn-ea"/>
        <a:cs typeface="+mn-cs"/>
      </a:defRPr>
    </a:lvl5pPr>
    <a:lvl6pPr marL="10533888" algn="l" defTabSz="4213555" rtl="0" eaLnBrk="1" latinLnBrk="0" hangingPunct="1">
      <a:defRPr sz="5530" kern="1200">
        <a:solidFill>
          <a:schemeClr val="tx1"/>
        </a:solidFill>
        <a:latin typeface="+mn-lt"/>
        <a:ea typeface="+mn-ea"/>
        <a:cs typeface="+mn-cs"/>
      </a:defRPr>
    </a:lvl6pPr>
    <a:lvl7pPr marL="12640666" algn="l" defTabSz="4213555" rtl="0" eaLnBrk="1" latinLnBrk="0" hangingPunct="1">
      <a:defRPr sz="5530" kern="1200">
        <a:solidFill>
          <a:schemeClr val="tx1"/>
        </a:solidFill>
        <a:latin typeface="+mn-lt"/>
        <a:ea typeface="+mn-ea"/>
        <a:cs typeface="+mn-cs"/>
      </a:defRPr>
    </a:lvl7pPr>
    <a:lvl8pPr marL="14747443" algn="l" defTabSz="4213555" rtl="0" eaLnBrk="1" latinLnBrk="0" hangingPunct="1">
      <a:defRPr sz="5530" kern="1200">
        <a:solidFill>
          <a:schemeClr val="tx1"/>
        </a:solidFill>
        <a:latin typeface="+mn-lt"/>
        <a:ea typeface="+mn-ea"/>
        <a:cs typeface="+mn-cs"/>
      </a:defRPr>
    </a:lvl8pPr>
    <a:lvl9pPr marL="16854221" algn="l" defTabSz="4213555" rtl="0" eaLnBrk="1" latinLnBrk="0" hangingPunct="1">
      <a:defRPr sz="55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9AE9E4-1C76-C248-B0A4-32014419D2FD}" type="slidenum">
              <a:rPr lang="en-US" smtClean="0"/>
              <a:t>1</a:t>
            </a:fld>
            <a:endParaRPr lang="en-US"/>
          </a:p>
        </p:txBody>
      </p:sp>
    </p:spTree>
    <p:extLst>
      <p:ext uri="{BB962C8B-B14F-4D97-AF65-F5344CB8AC3E}">
        <p14:creationId xmlns:p14="http://schemas.microsoft.com/office/powerpoint/2010/main" val="3802886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0477DD-321F-0B45-AF0D-6B780D3B7BFF}" type="datetimeFigureOut">
              <a:rPr lang="en-US" smtClean="0"/>
              <a:t>1/30/26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FC188-0F47-DB4E-9F6A-1F8ADB178911}" type="slidenum">
              <a:rPr lang="en-US" smtClean="0"/>
              <a:t>‹#›</a:t>
            </a:fld>
            <a:endParaRPr lang="en-US"/>
          </a:p>
        </p:txBody>
      </p:sp>
    </p:spTree>
    <p:extLst>
      <p:ext uri="{BB962C8B-B14F-4D97-AF65-F5344CB8AC3E}">
        <p14:creationId xmlns:p14="http://schemas.microsoft.com/office/powerpoint/2010/main" val="1124376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0477DD-321F-0B45-AF0D-6B780D3B7BFF}" type="datetimeFigureOut">
              <a:rPr lang="en-US" smtClean="0"/>
              <a:t>1/30/26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FC188-0F47-DB4E-9F6A-1F8ADB178911}" type="slidenum">
              <a:rPr lang="en-US" smtClean="0"/>
              <a:t>‹#›</a:t>
            </a:fld>
            <a:endParaRPr lang="en-US"/>
          </a:p>
        </p:txBody>
      </p:sp>
    </p:spTree>
    <p:extLst>
      <p:ext uri="{BB962C8B-B14F-4D97-AF65-F5344CB8AC3E}">
        <p14:creationId xmlns:p14="http://schemas.microsoft.com/office/powerpoint/2010/main" val="4126236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0477DD-321F-0B45-AF0D-6B780D3B7BFF}" type="datetimeFigureOut">
              <a:rPr lang="en-US" smtClean="0"/>
              <a:t>1/30/26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FC188-0F47-DB4E-9F6A-1F8ADB178911}" type="slidenum">
              <a:rPr lang="en-US" smtClean="0"/>
              <a:t>‹#›</a:t>
            </a:fld>
            <a:endParaRPr lang="en-US"/>
          </a:p>
        </p:txBody>
      </p:sp>
    </p:spTree>
    <p:extLst>
      <p:ext uri="{BB962C8B-B14F-4D97-AF65-F5344CB8AC3E}">
        <p14:creationId xmlns:p14="http://schemas.microsoft.com/office/powerpoint/2010/main" val="261488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0477DD-321F-0B45-AF0D-6B780D3B7BFF}" type="datetimeFigureOut">
              <a:rPr lang="en-US" smtClean="0"/>
              <a:t>1/30/26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FC188-0F47-DB4E-9F6A-1F8ADB178911}" type="slidenum">
              <a:rPr lang="en-US" smtClean="0"/>
              <a:t>‹#›</a:t>
            </a:fld>
            <a:endParaRPr lang="en-US"/>
          </a:p>
        </p:txBody>
      </p:sp>
    </p:spTree>
    <p:extLst>
      <p:ext uri="{BB962C8B-B14F-4D97-AF65-F5344CB8AC3E}">
        <p14:creationId xmlns:p14="http://schemas.microsoft.com/office/powerpoint/2010/main" val="4208149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0477DD-321F-0B45-AF0D-6B780D3B7BFF}" type="datetimeFigureOut">
              <a:rPr lang="en-US" smtClean="0"/>
              <a:t>1/30/26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FC188-0F47-DB4E-9F6A-1F8ADB178911}" type="slidenum">
              <a:rPr lang="en-US" smtClean="0"/>
              <a:t>‹#›</a:t>
            </a:fld>
            <a:endParaRPr lang="en-US"/>
          </a:p>
        </p:txBody>
      </p:sp>
    </p:spTree>
    <p:extLst>
      <p:ext uri="{BB962C8B-B14F-4D97-AF65-F5344CB8AC3E}">
        <p14:creationId xmlns:p14="http://schemas.microsoft.com/office/powerpoint/2010/main" val="3567103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0477DD-321F-0B45-AF0D-6B780D3B7BFF}" type="datetimeFigureOut">
              <a:rPr lang="en-US" smtClean="0"/>
              <a:t>1/30/26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FC188-0F47-DB4E-9F6A-1F8ADB178911}" type="slidenum">
              <a:rPr lang="en-US" smtClean="0"/>
              <a:t>‹#›</a:t>
            </a:fld>
            <a:endParaRPr lang="en-US"/>
          </a:p>
        </p:txBody>
      </p:sp>
    </p:spTree>
    <p:extLst>
      <p:ext uri="{BB962C8B-B14F-4D97-AF65-F5344CB8AC3E}">
        <p14:creationId xmlns:p14="http://schemas.microsoft.com/office/powerpoint/2010/main" val="3077533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0477DD-321F-0B45-AF0D-6B780D3B7BFF}" type="datetimeFigureOut">
              <a:rPr lang="en-US" smtClean="0"/>
              <a:t>1/30/26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FC188-0F47-DB4E-9F6A-1F8ADB178911}" type="slidenum">
              <a:rPr lang="en-US" smtClean="0"/>
              <a:t>‹#›</a:t>
            </a:fld>
            <a:endParaRPr lang="en-US"/>
          </a:p>
        </p:txBody>
      </p:sp>
    </p:spTree>
    <p:extLst>
      <p:ext uri="{BB962C8B-B14F-4D97-AF65-F5344CB8AC3E}">
        <p14:creationId xmlns:p14="http://schemas.microsoft.com/office/powerpoint/2010/main" val="4215484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0477DD-321F-0B45-AF0D-6B780D3B7BFF}" type="datetimeFigureOut">
              <a:rPr lang="en-US" smtClean="0"/>
              <a:t>1/30/26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FC188-0F47-DB4E-9F6A-1F8ADB178911}" type="slidenum">
              <a:rPr lang="en-US" smtClean="0"/>
              <a:t>‹#›</a:t>
            </a:fld>
            <a:endParaRPr lang="en-US"/>
          </a:p>
        </p:txBody>
      </p:sp>
    </p:spTree>
    <p:extLst>
      <p:ext uri="{BB962C8B-B14F-4D97-AF65-F5344CB8AC3E}">
        <p14:creationId xmlns:p14="http://schemas.microsoft.com/office/powerpoint/2010/main" val="1238100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477DD-321F-0B45-AF0D-6B780D3B7BFF}" type="datetimeFigureOut">
              <a:rPr lang="en-US" smtClean="0"/>
              <a:t>1/30/26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0FC188-0F47-DB4E-9F6A-1F8ADB178911}" type="slidenum">
              <a:rPr lang="en-US" smtClean="0"/>
              <a:t>‹#›</a:t>
            </a:fld>
            <a:endParaRPr lang="en-US"/>
          </a:p>
        </p:txBody>
      </p:sp>
    </p:spTree>
    <p:extLst>
      <p:ext uri="{BB962C8B-B14F-4D97-AF65-F5344CB8AC3E}">
        <p14:creationId xmlns:p14="http://schemas.microsoft.com/office/powerpoint/2010/main" val="3546483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60477DD-321F-0B45-AF0D-6B780D3B7BFF}" type="datetimeFigureOut">
              <a:rPr lang="en-US" smtClean="0"/>
              <a:t>1/30/26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FC188-0F47-DB4E-9F6A-1F8ADB178911}" type="slidenum">
              <a:rPr lang="en-US" smtClean="0"/>
              <a:t>‹#›</a:t>
            </a:fld>
            <a:endParaRPr lang="en-US"/>
          </a:p>
        </p:txBody>
      </p:sp>
    </p:spTree>
    <p:extLst>
      <p:ext uri="{BB962C8B-B14F-4D97-AF65-F5344CB8AC3E}">
        <p14:creationId xmlns:p14="http://schemas.microsoft.com/office/powerpoint/2010/main" val="4115200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60477DD-321F-0B45-AF0D-6B780D3B7BFF}" type="datetimeFigureOut">
              <a:rPr lang="en-US" smtClean="0"/>
              <a:t>1/30/26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FC188-0F47-DB4E-9F6A-1F8ADB178911}" type="slidenum">
              <a:rPr lang="en-US" smtClean="0"/>
              <a:t>‹#›</a:t>
            </a:fld>
            <a:endParaRPr lang="en-US"/>
          </a:p>
        </p:txBody>
      </p:sp>
    </p:spTree>
    <p:extLst>
      <p:ext uri="{BB962C8B-B14F-4D97-AF65-F5344CB8AC3E}">
        <p14:creationId xmlns:p14="http://schemas.microsoft.com/office/powerpoint/2010/main" val="162513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82000"/>
                  </a:schemeClr>
                </a:solidFill>
              </a:defRPr>
            </a:lvl1pPr>
          </a:lstStyle>
          <a:p>
            <a:fld id="{D60477DD-321F-0B45-AF0D-6B780D3B7BFF}" type="datetimeFigureOut">
              <a:rPr lang="en-US" smtClean="0"/>
              <a:t>1/30/26</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82000"/>
                  </a:schemeClr>
                </a:solidFill>
              </a:defRPr>
            </a:lvl1pPr>
          </a:lstStyle>
          <a:p>
            <a:fld id="{120FC188-0F47-DB4E-9F6A-1F8ADB178911}" type="slidenum">
              <a:rPr lang="en-US" smtClean="0"/>
              <a:t>‹#›</a:t>
            </a:fld>
            <a:endParaRPr lang="en-US"/>
          </a:p>
        </p:txBody>
      </p:sp>
    </p:spTree>
    <p:extLst>
      <p:ext uri="{BB962C8B-B14F-4D97-AF65-F5344CB8AC3E}">
        <p14:creationId xmlns:p14="http://schemas.microsoft.com/office/powerpoint/2010/main" val="3775107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s://climate-scenarios.canada.ca/?page=scen-rcp" TargetMode="External"/><Relationship Id="rId11" Type="http://schemas.openxmlformats.org/officeDocument/2006/relationships/image" Target="../media/image7.png"/><Relationship Id="rId5" Type="http://schemas.openxmlformats.org/officeDocument/2006/relationships/hyperlink" Target="https://claude.ai/" TargetMode="Externa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BFD"/>
        </a:solidFill>
        <a:effectLst/>
      </p:bgPr>
    </p:bg>
    <p:spTree>
      <p:nvGrpSpPr>
        <p:cNvPr id="1" name=""/>
        <p:cNvGrpSpPr/>
        <p:nvPr/>
      </p:nvGrpSpPr>
      <p:grpSpPr>
        <a:xfrm>
          <a:off x="0" y="0"/>
          <a:ext cx="0" cy="0"/>
          <a:chOff x="0" y="0"/>
          <a:chExt cx="0" cy="0"/>
        </a:xfrm>
      </p:grpSpPr>
      <p:pic>
        <p:nvPicPr>
          <p:cNvPr id="251" name="Picture 250" descr="A screenshot of a computer&#10;&#10;AI-generated content may be incorrect.">
            <a:extLst>
              <a:ext uri="{FF2B5EF4-FFF2-40B4-BE49-F238E27FC236}">
                <a16:creationId xmlns:a16="http://schemas.microsoft.com/office/drawing/2014/main" id="{7DC46499-1DEC-40E7-AD46-6360B884A591}"/>
              </a:ext>
            </a:extLst>
          </p:cNvPr>
          <p:cNvPicPr>
            <a:picLocks noChangeAspect="1"/>
          </p:cNvPicPr>
          <p:nvPr/>
        </p:nvPicPr>
        <p:blipFill>
          <a:blip r:embed="rId3"/>
          <a:stretch>
            <a:fillRect/>
          </a:stretch>
        </p:blipFill>
        <p:spPr>
          <a:xfrm>
            <a:off x="22305963" y="33945452"/>
            <a:ext cx="9540875" cy="5778160"/>
          </a:xfrm>
          <a:prstGeom prst="rect">
            <a:avLst/>
          </a:prstGeom>
        </p:spPr>
      </p:pic>
      <p:sp>
        <p:nvSpPr>
          <p:cNvPr id="4" name="TextBox 3">
            <a:extLst>
              <a:ext uri="{FF2B5EF4-FFF2-40B4-BE49-F238E27FC236}">
                <a16:creationId xmlns:a16="http://schemas.microsoft.com/office/drawing/2014/main" id="{C63667A4-983C-981E-EB0A-24D31E1BF3DA}"/>
              </a:ext>
            </a:extLst>
          </p:cNvPr>
          <p:cNvSpPr txBox="1"/>
          <p:nvPr/>
        </p:nvSpPr>
        <p:spPr>
          <a:xfrm>
            <a:off x="1713593" y="25192820"/>
            <a:ext cx="184731" cy="369332"/>
          </a:xfrm>
          <a:prstGeom prst="rect">
            <a:avLst/>
          </a:prstGeom>
          <a:noFill/>
        </p:spPr>
        <p:txBody>
          <a:bodyPr wrap="square" rtlCol="0">
            <a:spAutoFit/>
          </a:bodyPr>
          <a:lstStyle/>
          <a:p>
            <a:pPr algn="ctr"/>
            <a:endParaRPr lang="en-US" dirty="0"/>
          </a:p>
        </p:txBody>
      </p:sp>
      <p:sp>
        <p:nvSpPr>
          <p:cNvPr id="5" name="TextBox 4">
            <a:extLst>
              <a:ext uri="{FF2B5EF4-FFF2-40B4-BE49-F238E27FC236}">
                <a16:creationId xmlns:a16="http://schemas.microsoft.com/office/drawing/2014/main" id="{A9ECC780-B7D4-7B7D-B84A-EA61897520F9}"/>
              </a:ext>
            </a:extLst>
          </p:cNvPr>
          <p:cNvSpPr txBox="1"/>
          <p:nvPr/>
        </p:nvSpPr>
        <p:spPr>
          <a:xfrm>
            <a:off x="840296" y="1660900"/>
            <a:ext cx="10124567" cy="5262979"/>
          </a:xfrm>
          <a:prstGeom prst="rect">
            <a:avLst/>
          </a:prstGeom>
          <a:noFill/>
        </p:spPr>
        <p:txBody>
          <a:bodyPr wrap="square" rtlCol="0">
            <a:spAutoFit/>
          </a:bodyPr>
          <a:lstStyle/>
          <a:p>
            <a:pPr marL="342900" indent="-342900">
              <a:buClr>
                <a:schemeClr val="tx1"/>
              </a:buClr>
              <a:buSzPct val="101000"/>
              <a:buFont typeface="Arial" panose="020B0604020202020204" pitchFamily="34" charset="0"/>
              <a:buChar char="•"/>
            </a:pPr>
            <a:r>
              <a:rPr lang="en-CA" sz="2400" dirty="0"/>
              <a:t>Wildfire activity is increasing across Canada, with a statistically significant increase in burned area nationally and in British Columbia, Alberta, Saskatchewan, and the Northwest Territories</a:t>
            </a:r>
          </a:p>
          <a:p>
            <a:pPr marL="342900" indent="-342900">
              <a:buClr>
                <a:schemeClr val="tx1"/>
              </a:buClr>
              <a:buSzPct val="101000"/>
              <a:buFont typeface="Arial" panose="020B0604020202020204" pitchFamily="34" charset="0"/>
              <a:buChar char="•"/>
            </a:pPr>
            <a:r>
              <a:rPr lang="en-CA" sz="2400" dirty="0">
                <a:cs typeface="Arial" panose="020B0604020202020204" pitchFamily="34" charset="0"/>
              </a:rPr>
              <a:t>Long-range smoke transport leads to elevated PM</a:t>
            </a:r>
            <a:r>
              <a:rPr lang="en-CA" sz="2400" baseline="-25000" dirty="0">
                <a:cs typeface="Arial" panose="020B0604020202020204" pitchFamily="34" charset="0"/>
              </a:rPr>
              <a:t>2.5</a:t>
            </a:r>
            <a:r>
              <a:rPr lang="en-CA" sz="2400" dirty="0">
                <a:cs typeface="Arial" panose="020B0604020202020204" pitchFamily="34" charset="0"/>
              </a:rPr>
              <a:t> levels that pose serious respiratory and cardiovascular health risks. </a:t>
            </a:r>
          </a:p>
          <a:p>
            <a:pPr marL="342900" indent="-342900">
              <a:buClr>
                <a:schemeClr val="tx1"/>
              </a:buClr>
              <a:buSzPct val="101000"/>
              <a:buFont typeface="Arial" panose="020B0604020202020204" pitchFamily="34" charset="0"/>
              <a:buChar char="•"/>
            </a:pPr>
            <a:r>
              <a:rPr lang="en-CA" sz="2400" dirty="0">
                <a:cs typeface="Arial" panose="020B0604020202020204" pitchFamily="34" charset="0"/>
              </a:rPr>
              <a:t>Currently, major cities often receive little advance warning before smoke arrives. </a:t>
            </a:r>
          </a:p>
          <a:p>
            <a:pPr marL="342900" indent="-342900">
              <a:buClr>
                <a:schemeClr val="tx1"/>
              </a:buClr>
              <a:buSzPct val="101000"/>
              <a:buFont typeface="Arial" panose="020B0604020202020204" pitchFamily="34" charset="0"/>
              <a:buChar char="•"/>
            </a:pPr>
            <a:r>
              <a:rPr lang="en-CA" sz="2400" dirty="0">
                <a:cs typeface="Arial" panose="020B0604020202020204" pitchFamily="34" charset="0"/>
              </a:rPr>
              <a:t>This project developed the C.L.E.A.R early-warning system to predict wildfire-related PM</a:t>
            </a:r>
            <a:r>
              <a:rPr lang="en-CA" sz="2400" baseline="-25000" dirty="0">
                <a:cs typeface="Arial" panose="020B0604020202020204" pitchFamily="34" charset="0"/>
              </a:rPr>
              <a:t>2.5</a:t>
            </a:r>
            <a:r>
              <a:rPr lang="en-CA" sz="2400" dirty="0">
                <a:cs typeface="Arial" panose="020B0604020202020204" pitchFamily="34" charset="0"/>
              </a:rPr>
              <a:t> spikes in Toronto, Edmonton, Montreal, and Vancouver by detecting smoke at distant air-quality monitoring stations (100-600+ km away), providing 6-48+ hours of advance warning (depending on station distance)</a:t>
            </a:r>
          </a:p>
          <a:p>
            <a:pPr marL="342900" indent="-342900">
              <a:buClr>
                <a:schemeClr val="tx1"/>
              </a:buClr>
              <a:buSzPct val="101000"/>
              <a:buFont typeface="Arial" panose="020B0604020202020204" pitchFamily="34" charset="0"/>
              <a:buChar char="•"/>
            </a:pPr>
            <a:r>
              <a:rPr lang="en-CA" sz="2400" dirty="0">
                <a:cs typeface="Arial" panose="020B0604020202020204" pitchFamily="34" charset="0"/>
              </a:rPr>
              <a:t>This system could allow schools, hospitals, and municipalities to act before air quality deteriorates</a:t>
            </a:r>
          </a:p>
        </p:txBody>
      </p:sp>
      <p:sp>
        <p:nvSpPr>
          <p:cNvPr id="6" name="Rounded Rectangle 5">
            <a:extLst>
              <a:ext uri="{FF2B5EF4-FFF2-40B4-BE49-F238E27FC236}">
                <a16:creationId xmlns:a16="http://schemas.microsoft.com/office/drawing/2014/main" id="{13B6AEC6-3F55-A865-116B-70994540D867}"/>
              </a:ext>
            </a:extLst>
          </p:cNvPr>
          <p:cNvSpPr/>
          <p:nvPr/>
        </p:nvSpPr>
        <p:spPr>
          <a:xfrm>
            <a:off x="703263" y="711582"/>
            <a:ext cx="10261600"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Purpose</a:t>
            </a:r>
          </a:p>
        </p:txBody>
      </p:sp>
      <p:sp>
        <p:nvSpPr>
          <p:cNvPr id="8" name="TextBox 7">
            <a:extLst>
              <a:ext uri="{FF2B5EF4-FFF2-40B4-BE49-F238E27FC236}">
                <a16:creationId xmlns:a16="http://schemas.microsoft.com/office/drawing/2014/main" id="{28810C10-B9DB-8281-B655-1F6916C19C2E}"/>
              </a:ext>
            </a:extLst>
          </p:cNvPr>
          <p:cNvSpPr txBox="1"/>
          <p:nvPr/>
        </p:nvSpPr>
        <p:spPr>
          <a:xfrm>
            <a:off x="703263" y="8419963"/>
            <a:ext cx="10188575" cy="1200329"/>
          </a:xfrm>
          <a:prstGeom prst="rect">
            <a:avLst/>
          </a:prstGeom>
          <a:noFill/>
        </p:spPr>
        <p:txBody>
          <a:bodyPr wrap="square" rtlCol="0">
            <a:spAutoFit/>
          </a:bodyPr>
          <a:lstStyle/>
          <a:p>
            <a:r>
              <a:rPr lang="en-CA" sz="2400" dirty="0"/>
              <a:t>Can hourly PM</a:t>
            </a:r>
            <a:r>
              <a:rPr lang="en-CA" sz="2400" baseline="-25000" dirty="0"/>
              <a:t>2.5 </a:t>
            </a:r>
            <a:r>
              <a:rPr lang="en-CA" sz="2400" dirty="0"/>
              <a:t>measurements at distant air-quality stations accurately predict PM</a:t>
            </a:r>
            <a:r>
              <a:rPr lang="en-CA" sz="2400" baseline="-25000" dirty="0"/>
              <a:t>2.5</a:t>
            </a:r>
            <a:r>
              <a:rPr lang="en-CA" sz="2400" dirty="0"/>
              <a:t> levels in major Canadian cities with enough lead time to issue early warnings for wildfire smoke events? </a:t>
            </a:r>
          </a:p>
        </p:txBody>
      </p:sp>
      <p:sp>
        <p:nvSpPr>
          <p:cNvPr id="12" name="TextBox 11">
            <a:extLst>
              <a:ext uri="{FF2B5EF4-FFF2-40B4-BE49-F238E27FC236}">
                <a16:creationId xmlns:a16="http://schemas.microsoft.com/office/drawing/2014/main" id="{95E8E4F4-D517-2405-5918-672CB1750874}"/>
              </a:ext>
            </a:extLst>
          </p:cNvPr>
          <p:cNvSpPr txBox="1"/>
          <p:nvPr/>
        </p:nvSpPr>
        <p:spPr>
          <a:xfrm>
            <a:off x="11704184" y="7607275"/>
            <a:ext cx="20124057" cy="707886"/>
          </a:xfrm>
          <a:prstGeom prst="rect">
            <a:avLst/>
          </a:prstGeom>
          <a:noFill/>
        </p:spPr>
        <p:txBody>
          <a:bodyPr wrap="square" rtlCol="0">
            <a:spAutoFit/>
          </a:bodyPr>
          <a:lstStyle/>
          <a:p>
            <a:r>
              <a:rPr lang="en-CA" sz="2000" dirty="0">
                <a:cs typeface="Arial" panose="020B0604020202020204" pitchFamily="34" charset="0"/>
              </a:rPr>
              <a:t>Figure 3: </a:t>
            </a:r>
            <a:r>
              <a:rPr lang="en-US" sz="2000" dirty="0"/>
              <a:t>Statistically significant increases in burn area were identified, supporting the need for an early-warning PM</a:t>
            </a:r>
            <a:r>
              <a:rPr lang="en-US" sz="2000" baseline="-25000" dirty="0"/>
              <a:t>2.5</a:t>
            </a:r>
            <a:r>
              <a:rPr lang="en-US" sz="2000" dirty="0"/>
              <a:t> alert system.  </a:t>
            </a:r>
            <a:r>
              <a:rPr lang="en-CA" sz="2000" dirty="0">
                <a:cs typeface="Arial" panose="020B0604020202020204" pitchFamily="34" charset="0"/>
              </a:rPr>
              <a:t>Data source: National Forestry Database, Natural Resources Canada (2025). </a:t>
            </a:r>
            <a:r>
              <a:rPr lang="en-US" sz="2000" i="1" dirty="0">
                <a:cs typeface="Arial" panose="020B0604020202020204" pitchFamily="34" charset="0"/>
              </a:rPr>
              <a:t>Regression analysis and visualization generated with Claude AI (Anthropic). </a:t>
            </a:r>
          </a:p>
        </p:txBody>
      </p:sp>
      <p:sp>
        <p:nvSpPr>
          <p:cNvPr id="14" name="TextBox 13">
            <a:extLst>
              <a:ext uri="{FF2B5EF4-FFF2-40B4-BE49-F238E27FC236}">
                <a16:creationId xmlns:a16="http://schemas.microsoft.com/office/drawing/2014/main" id="{F3C8886B-2D80-C621-EE2E-D457FFE91AB5}"/>
              </a:ext>
            </a:extLst>
          </p:cNvPr>
          <p:cNvSpPr txBox="1"/>
          <p:nvPr/>
        </p:nvSpPr>
        <p:spPr>
          <a:xfrm>
            <a:off x="703263" y="24836983"/>
            <a:ext cx="1026160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National Air Pollution Surveillance (NAPS) Program is Canada’s national air-quality monitoring network, operated by Environment and Climate Change Canada</a:t>
            </a:r>
          </a:p>
          <a:p>
            <a:pPr marL="285750" indent="-285750">
              <a:buFont typeface="Arial" panose="020B0604020202020204" pitchFamily="34" charset="0"/>
              <a:buChar char="•"/>
            </a:pPr>
            <a:r>
              <a:rPr lang="en-US" sz="2400" dirty="0"/>
              <a:t>Measures:  PM</a:t>
            </a:r>
            <a:r>
              <a:rPr lang="en-US" sz="2400" baseline="-25000" dirty="0"/>
              <a:t>2.5</a:t>
            </a:r>
            <a:r>
              <a:rPr lang="en-US" sz="2400" dirty="0"/>
              <a:t>, Ozone (O</a:t>
            </a:r>
            <a:r>
              <a:rPr lang="en-US" sz="2400" baseline="-25000" dirty="0"/>
              <a:t>3</a:t>
            </a:r>
            <a:r>
              <a:rPr lang="en-US" sz="2400" dirty="0"/>
              <a:t>), nitrogen dioxide (NO</a:t>
            </a:r>
            <a:r>
              <a:rPr lang="en-US" sz="2400" baseline="-25000" dirty="0"/>
              <a:t>2</a:t>
            </a:r>
            <a:r>
              <a:rPr lang="en-US" sz="2400" dirty="0"/>
              <a:t>), sulfur dioxide (SO</a:t>
            </a:r>
            <a:r>
              <a:rPr lang="en-US" sz="2400" baseline="-25000" dirty="0"/>
              <a:t>2</a:t>
            </a:r>
            <a:r>
              <a:rPr lang="en-US" sz="2400" dirty="0"/>
              <a:t>).</a:t>
            </a:r>
          </a:p>
          <a:p>
            <a:pPr marL="285750" indent="-285750">
              <a:buFont typeface="Arial" panose="020B0604020202020204" pitchFamily="34" charset="0"/>
              <a:buChar char="•"/>
            </a:pPr>
            <a:r>
              <a:rPr lang="en-US" sz="2400" dirty="0"/>
              <a:t>84% of stations are located in BC, AB, ON, and QC, providing dense regional coverage.</a:t>
            </a:r>
          </a:p>
          <a:p>
            <a:pPr marL="285750" indent="-285750">
              <a:buFont typeface="Arial" panose="020B0604020202020204" pitchFamily="34" charset="0"/>
              <a:buChar char="•"/>
            </a:pPr>
            <a:r>
              <a:rPr lang="en-US" sz="2400" dirty="0"/>
              <a:t>High station density allows wildfire smoke to be detected hundreds of </a:t>
            </a:r>
            <a:r>
              <a:rPr lang="en-US" sz="2400" dirty="0" err="1"/>
              <a:t>kilometres</a:t>
            </a:r>
            <a:r>
              <a:rPr lang="en-US" sz="2400" dirty="0"/>
              <a:t> upstream before it reaches major cities</a:t>
            </a:r>
          </a:p>
          <a:p>
            <a:pPr marL="285750" indent="-285750">
              <a:buFont typeface="Arial" panose="020B0604020202020204" pitchFamily="34" charset="0"/>
              <a:buChar char="•"/>
            </a:pPr>
            <a:r>
              <a:rPr lang="en-US" sz="2400" dirty="0"/>
              <a:t>Vancouver, Edmonton, Toronto, and Montreal were selected because their surrounding monitoring networks provide sufficient spatial coverage to enable advanced smoke detection and early warning</a:t>
            </a:r>
          </a:p>
        </p:txBody>
      </p:sp>
      <p:sp>
        <p:nvSpPr>
          <p:cNvPr id="15" name="Rectangle 28">
            <a:extLst>
              <a:ext uri="{FF2B5EF4-FFF2-40B4-BE49-F238E27FC236}">
                <a16:creationId xmlns:a16="http://schemas.microsoft.com/office/drawing/2014/main" id="{EA10DE7C-F2B4-F2D0-B652-E88A56ADA4F1}"/>
              </a:ext>
            </a:extLst>
          </p:cNvPr>
          <p:cNvSpPr>
            <a:spLocks noChangeArrowheads="1"/>
          </p:cNvSpPr>
          <p:nvPr/>
        </p:nvSpPr>
        <p:spPr bwMode="auto">
          <a:xfrm>
            <a:off x="2501900" y="34474490"/>
            <a:ext cx="686187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kumimoji="0" lang="en-US" altLang="en-US" sz="2000" b="0" u="none" strike="noStrike" cap="none" normalizeH="0" baseline="0" dirty="0">
                <a:ln>
                  <a:noFill/>
                </a:ln>
                <a:solidFill>
                  <a:srgbClr val="000000"/>
                </a:solidFill>
                <a:effectLst/>
                <a:latin typeface="+mn-lt"/>
              </a:rPr>
              <a:t>Figure 1: National Air Pollution Surveillance (NAPS) </a:t>
            </a:r>
            <a:r>
              <a:rPr kumimoji="0" lang="en-US" altLang="en-US" sz="2000" b="0" u="none" strike="noStrike" cap="none" normalizeH="0" dirty="0">
                <a:ln>
                  <a:noFill/>
                </a:ln>
                <a:solidFill>
                  <a:srgbClr val="000000"/>
                </a:solidFill>
                <a:effectLst/>
                <a:latin typeface="+mn-lt"/>
              </a:rPr>
              <a:t>Program</a:t>
            </a:r>
            <a:r>
              <a:rPr kumimoji="0" lang="en-US" altLang="en-US" sz="2000" b="0" u="none" strike="noStrike" cap="none" normalizeH="0" baseline="0" dirty="0">
                <a:ln>
                  <a:noFill/>
                </a:ln>
                <a:solidFill>
                  <a:srgbClr val="000000"/>
                </a:solidFill>
                <a:effectLst/>
                <a:latin typeface="+mn-lt"/>
              </a:rPr>
              <a:t>. </a:t>
            </a:r>
            <a:r>
              <a:rPr lang="en-CA" sz="2000" i="1" dirty="0">
                <a:cs typeface="Arial" panose="020B0604020202020204" pitchFamily="34" charset="0"/>
              </a:rPr>
              <a:t>Visualization generated using Claude AI (Anthropic). </a:t>
            </a:r>
            <a:endParaRPr kumimoji="0" lang="en-US" altLang="en-US" sz="2000" b="0" i="1" u="none" strike="noStrike" cap="none" normalizeH="0" baseline="0" dirty="0">
              <a:ln>
                <a:noFill/>
              </a:ln>
              <a:solidFill>
                <a:schemeClr val="tx1"/>
              </a:solidFill>
              <a:effectLst/>
              <a:latin typeface="+mn-lt"/>
            </a:endParaRPr>
          </a:p>
        </p:txBody>
      </p:sp>
      <p:sp>
        <p:nvSpPr>
          <p:cNvPr id="18" name="TextBox 17">
            <a:extLst>
              <a:ext uri="{FF2B5EF4-FFF2-40B4-BE49-F238E27FC236}">
                <a16:creationId xmlns:a16="http://schemas.microsoft.com/office/drawing/2014/main" id="{49CFE669-D368-2496-3A70-063C787A4A83}"/>
              </a:ext>
            </a:extLst>
          </p:cNvPr>
          <p:cNvSpPr txBox="1"/>
          <p:nvPr/>
        </p:nvSpPr>
        <p:spPr>
          <a:xfrm>
            <a:off x="12044363" y="16710571"/>
            <a:ext cx="11108418" cy="1323439"/>
          </a:xfrm>
          <a:prstGeom prst="rect">
            <a:avLst/>
          </a:prstGeom>
          <a:noFill/>
        </p:spPr>
        <p:txBody>
          <a:bodyPr wrap="square" rtlCol="0">
            <a:spAutoFit/>
          </a:bodyPr>
          <a:lstStyle/>
          <a:p>
            <a:r>
              <a:rPr lang="en-US" sz="2000" dirty="0">
                <a:cs typeface="Arial" panose="020B0604020202020204" pitchFamily="34" charset="0"/>
              </a:rPr>
              <a:t>Figure 4: Scatter plot shows the relationship between station distance from the target city and PM</a:t>
            </a:r>
            <a:r>
              <a:rPr lang="en-US" sz="2000" baseline="-25000" dirty="0">
                <a:cs typeface="Arial" panose="020B0604020202020204" pitchFamily="34" charset="0"/>
              </a:rPr>
              <a:t>2.5</a:t>
            </a:r>
            <a:r>
              <a:rPr lang="en-US" sz="2000" dirty="0">
                <a:cs typeface="Arial" panose="020B0604020202020204" pitchFamily="34" charset="0"/>
              </a:rPr>
              <a:t> correlation strength (R). Correlation decreases with distance but remains sufficient for early warning. </a:t>
            </a:r>
            <a:r>
              <a:rPr lang="en-US" sz="2000" i="1" dirty="0">
                <a:cs typeface="Arial" panose="020B0604020202020204" pitchFamily="34" charset="0"/>
              </a:rPr>
              <a:t>Data source: NAPS Program, Environment and Climate Change Canada. Regression analysis and visualization generated with Claude AI (Anthropic).  </a:t>
            </a:r>
          </a:p>
        </p:txBody>
      </p:sp>
      <p:sp>
        <p:nvSpPr>
          <p:cNvPr id="19" name="Rectangle 34">
            <a:extLst>
              <a:ext uri="{FF2B5EF4-FFF2-40B4-BE49-F238E27FC236}">
                <a16:creationId xmlns:a16="http://schemas.microsoft.com/office/drawing/2014/main" id="{24FDAD0B-9715-0F41-55BF-BA69C26777BA}"/>
              </a:ext>
            </a:extLst>
          </p:cNvPr>
          <p:cNvSpPr>
            <a:spLocks noChangeArrowheads="1"/>
          </p:cNvSpPr>
          <p:nvPr/>
        </p:nvSpPr>
        <p:spPr bwMode="auto">
          <a:xfrm>
            <a:off x="12244388" y="31965501"/>
            <a:ext cx="119506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dirty="0">
                <a:ln>
                  <a:noFill/>
                </a:ln>
                <a:solidFill>
                  <a:srgbClr val="000000"/>
                </a:solidFill>
                <a:effectLst/>
                <a:latin typeface="+mn-lt"/>
              </a:rPr>
              <a:t>Figure 5: Air monitoring s</a:t>
            </a:r>
            <a:r>
              <a:rPr lang="en-US" altLang="en-US" sz="2000" dirty="0">
                <a:solidFill>
                  <a:srgbClr val="000000"/>
                </a:solidFill>
                <a:latin typeface="+mn-lt"/>
              </a:rPr>
              <a:t>tations surrounding each city at varying distances provide </a:t>
            </a:r>
            <a:r>
              <a:rPr kumimoji="0" lang="en-US" altLang="en-US" sz="2000" b="0" i="0" u="none" strike="noStrike" cap="none" normalizeH="0" dirty="0">
                <a:ln>
                  <a:noFill/>
                </a:ln>
                <a:solidFill>
                  <a:srgbClr val="000000"/>
                </a:solidFill>
                <a:effectLst/>
                <a:latin typeface="+mn-lt"/>
              </a:rPr>
              <a:t>360° early-warning coverage, detecting smoke regardless of wind directions. </a:t>
            </a:r>
            <a:r>
              <a:rPr kumimoji="0" lang="en-US" altLang="en-US" sz="2000" b="0" i="1" u="none" strike="noStrike" cap="none" normalizeH="0" dirty="0">
                <a:ln>
                  <a:noFill/>
                </a:ln>
                <a:solidFill>
                  <a:srgbClr val="000000"/>
                </a:solidFill>
                <a:effectLst/>
                <a:latin typeface="+mn-lt"/>
              </a:rPr>
              <a:t>Map generated with Claude AI (Anthropic).</a:t>
            </a:r>
            <a:endParaRPr kumimoji="0" lang="en-US" altLang="en-US" sz="2000" b="0" i="0" u="none" strike="noStrike" cap="none" normalizeH="0" dirty="0">
              <a:ln>
                <a:noFill/>
              </a:ln>
              <a:solidFill>
                <a:schemeClr val="tx1"/>
              </a:solidFill>
              <a:effectLst/>
              <a:latin typeface="+mn-lt"/>
            </a:endParaRPr>
          </a:p>
        </p:txBody>
      </p:sp>
      <p:graphicFrame>
        <p:nvGraphicFramePr>
          <p:cNvPr id="22" name="Table 21">
            <a:extLst>
              <a:ext uri="{FF2B5EF4-FFF2-40B4-BE49-F238E27FC236}">
                <a16:creationId xmlns:a16="http://schemas.microsoft.com/office/drawing/2014/main" id="{BD059AFB-6CCA-A5AD-DC76-5E60126BB72C}"/>
              </a:ext>
            </a:extLst>
          </p:cNvPr>
          <p:cNvGraphicFramePr>
            <a:graphicFrameLocks noGrp="1"/>
          </p:cNvGraphicFramePr>
          <p:nvPr>
            <p:extLst>
              <p:ext uri="{D42A27DB-BD31-4B8C-83A1-F6EECF244321}">
                <p14:modId xmlns:p14="http://schemas.microsoft.com/office/powerpoint/2010/main" val="2159796412"/>
              </p:ext>
            </p:extLst>
          </p:nvPr>
        </p:nvGraphicFramePr>
        <p:xfrm>
          <a:off x="12044363" y="33890697"/>
          <a:ext cx="9714970" cy="2743200"/>
        </p:xfrm>
        <a:graphic>
          <a:graphicData uri="http://schemas.openxmlformats.org/drawingml/2006/table">
            <a:tbl>
              <a:tblPr firstRow="1" bandRow="1">
                <a:tableStyleId>{5C22544A-7EE6-4342-B048-85BDC9FD1C3A}</a:tableStyleId>
              </a:tblPr>
              <a:tblGrid>
                <a:gridCol w="1299105">
                  <a:extLst>
                    <a:ext uri="{9D8B030D-6E8A-4147-A177-3AD203B41FA5}">
                      <a16:colId xmlns:a16="http://schemas.microsoft.com/office/drawing/2014/main" val="408128268"/>
                    </a:ext>
                  </a:extLst>
                </a:gridCol>
                <a:gridCol w="1625599">
                  <a:extLst>
                    <a:ext uri="{9D8B030D-6E8A-4147-A177-3AD203B41FA5}">
                      <a16:colId xmlns:a16="http://schemas.microsoft.com/office/drawing/2014/main" val="2128153184"/>
                    </a:ext>
                  </a:extLst>
                </a:gridCol>
                <a:gridCol w="6790266">
                  <a:extLst>
                    <a:ext uri="{9D8B030D-6E8A-4147-A177-3AD203B41FA5}">
                      <a16:colId xmlns:a16="http://schemas.microsoft.com/office/drawing/2014/main" val="1662229572"/>
                    </a:ext>
                  </a:extLst>
                </a:gridCol>
              </a:tblGrid>
              <a:tr h="0">
                <a:tc>
                  <a:txBody>
                    <a:bodyPr/>
                    <a:lstStyle/>
                    <a:p>
                      <a:pPr algn="ctr"/>
                      <a:r>
                        <a:rPr lang="en-US" sz="1800" baseline="0" dirty="0">
                          <a:solidFill>
                            <a:schemeClr val="bg1"/>
                          </a:solidFill>
                        </a:rPr>
                        <a:t>Alert Level</a:t>
                      </a:r>
                    </a:p>
                  </a:txBody>
                  <a:tcPr>
                    <a:solidFill>
                      <a:srgbClr val="45648D"/>
                    </a:solidFill>
                  </a:tcPr>
                </a:tc>
                <a:tc>
                  <a:txBody>
                    <a:bodyPr/>
                    <a:lstStyle/>
                    <a:p>
                      <a:pPr algn="ctr"/>
                      <a:r>
                        <a:rPr lang="en-US" sz="1800" baseline="0" dirty="0">
                          <a:solidFill>
                            <a:schemeClr val="bg1"/>
                          </a:solidFill>
                        </a:rPr>
                        <a:t>PM</a:t>
                      </a:r>
                      <a:r>
                        <a:rPr lang="en-US" sz="1800" baseline="-25000" dirty="0">
                          <a:solidFill>
                            <a:schemeClr val="bg1"/>
                          </a:solidFill>
                        </a:rPr>
                        <a:t>2.5</a:t>
                      </a:r>
                      <a:r>
                        <a:rPr lang="en-US" sz="1800" baseline="0" dirty="0">
                          <a:solidFill>
                            <a:schemeClr val="bg1"/>
                          </a:solidFill>
                        </a:rPr>
                        <a:t> Level</a:t>
                      </a:r>
                    </a:p>
                  </a:txBody>
                  <a:tcPr>
                    <a:solidFill>
                      <a:srgbClr val="45648D"/>
                    </a:solidFill>
                  </a:tcPr>
                </a:tc>
                <a:tc>
                  <a:txBody>
                    <a:bodyPr/>
                    <a:lstStyle/>
                    <a:p>
                      <a:pPr algn="ctr"/>
                      <a:r>
                        <a:rPr lang="en-US" sz="1800" baseline="0" dirty="0">
                          <a:solidFill>
                            <a:schemeClr val="bg1"/>
                          </a:solidFill>
                        </a:rPr>
                        <a:t>Public Health Action Plan</a:t>
                      </a:r>
                    </a:p>
                  </a:txBody>
                  <a:tcPr>
                    <a:solidFill>
                      <a:srgbClr val="45648D"/>
                    </a:solidFill>
                  </a:tcPr>
                </a:tc>
                <a:extLst>
                  <a:ext uri="{0D108BD9-81ED-4DB2-BD59-A6C34878D82A}">
                    <a16:rowId xmlns:a16="http://schemas.microsoft.com/office/drawing/2014/main" val="882315677"/>
                  </a:ext>
                </a:extLst>
              </a:tr>
              <a:tr h="0">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1800" baseline="0" dirty="0">
                          <a:solidFill>
                            <a:schemeClr val="tx1"/>
                          </a:solidFill>
                        </a:rPr>
                        <a:t>Low</a:t>
                      </a:r>
                    </a:p>
                  </a:txBody>
                  <a:tcPr>
                    <a:solidFill>
                      <a:srgbClr val="9BC795"/>
                    </a:solidFill>
                  </a:tcPr>
                </a:tc>
                <a:tc>
                  <a:txBody>
                    <a:bodyPr/>
                    <a:lstStyle/>
                    <a:p>
                      <a:pPr algn="ctr"/>
                      <a:r>
                        <a:rPr lang="en-US" sz="1800" baseline="0" dirty="0">
                          <a:solidFill>
                            <a:schemeClr val="tx1"/>
                          </a:solidFill>
                        </a:rPr>
                        <a:t>&lt; 20 ug/m</a:t>
                      </a:r>
                      <a:r>
                        <a:rPr lang="en-US" sz="1800" baseline="30000" dirty="0">
                          <a:solidFill>
                            <a:schemeClr val="tx1"/>
                          </a:solidFill>
                        </a:rPr>
                        <a:t>3</a:t>
                      </a:r>
                    </a:p>
                  </a:txBody>
                  <a:tcPr>
                    <a:solidFill>
                      <a:srgbClr val="9BC795"/>
                    </a:solidFill>
                  </a:tcPr>
                </a:tc>
                <a:tc>
                  <a:txBody>
                    <a:bodyPr/>
                    <a:lstStyle/>
                    <a:p>
                      <a:r>
                        <a:rPr lang="en-US" sz="1800" baseline="0" dirty="0">
                          <a:solidFill>
                            <a:schemeClr val="tx1"/>
                          </a:solidFill>
                        </a:rPr>
                        <a:t>No precautions needed.</a:t>
                      </a:r>
                    </a:p>
                  </a:txBody>
                  <a:tcPr>
                    <a:solidFill>
                      <a:srgbClr val="9BC795"/>
                    </a:solidFill>
                  </a:tcPr>
                </a:tc>
                <a:extLst>
                  <a:ext uri="{0D108BD9-81ED-4DB2-BD59-A6C34878D82A}">
                    <a16:rowId xmlns:a16="http://schemas.microsoft.com/office/drawing/2014/main" val="2264741940"/>
                  </a:ext>
                </a:extLst>
              </a:tr>
              <a:tr h="144691">
                <a:tc>
                  <a:txBody>
                    <a:bodyPr/>
                    <a:lstStyle/>
                    <a:p>
                      <a:pPr algn="ctr"/>
                      <a:r>
                        <a:rPr lang="en-US" sz="1800" baseline="0" dirty="0">
                          <a:solidFill>
                            <a:schemeClr val="tx1"/>
                          </a:solidFill>
                        </a:rPr>
                        <a:t>Moderate</a:t>
                      </a:r>
                    </a:p>
                  </a:txBody>
                  <a:tcPr>
                    <a:solidFill>
                      <a:srgbClr val="C4C4A1"/>
                    </a:solidFill>
                  </a:tcPr>
                </a:tc>
                <a:tc>
                  <a:txBody>
                    <a:bodyPr/>
                    <a:lstStyle/>
                    <a:p>
                      <a:pPr algn="ctr"/>
                      <a:r>
                        <a:rPr lang="en-US" sz="1800" baseline="0" dirty="0">
                          <a:solidFill>
                            <a:schemeClr val="tx1"/>
                          </a:solidFill>
                        </a:rPr>
                        <a:t>21-60 ug/m</a:t>
                      </a:r>
                      <a:r>
                        <a:rPr lang="en-US" sz="1800" baseline="30000" dirty="0">
                          <a:solidFill>
                            <a:schemeClr val="tx1"/>
                          </a:solidFill>
                        </a:rPr>
                        <a:t>3</a:t>
                      </a:r>
                    </a:p>
                  </a:txBody>
                  <a:tcPr>
                    <a:solidFill>
                      <a:srgbClr val="C4C4A1"/>
                    </a:solidFill>
                  </a:tcPr>
                </a:tc>
                <a:tc>
                  <a:txBody>
                    <a:bodyPr/>
                    <a:lstStyle/>
                    <a:p>
                      <a:r>
                        <a:rPr lang="en-CA" sz="1800" b="0" i="0" u="none" strike="noStrike" kern="1200" dirty="0">
                          <a:solidFill>
                            <a:schemeClr val="dk1"/>
                          </a:solidFill>
                          <a:effectLst/>
                          <a:latin typeface="+mn-lt"/>
                          <a:ea typeface="+mn-ea"/>
                          <a:cs typeface="+mn-cs"/>
                        </a:rPr>
                        <a:t>Sensitive groups (children/elderly) avoid strenuous activities. </a:t>
                      </a:r>
                      <a:endParaRPr lang="en-US" sz="1800" baseline="0" dirty="0">
                        <a:solidFill>
                          <a:schemeClr val="tx1"/>
                        </a:solidFill>
                      </a:endParaRPr>
                    </a:p>
                  </a:txBody>
                  <a:tcPr>
                    <a:solidFill>
                      <a:srgbClr val="C4C4A1"/>
                    </a:solidFill>
                  </a:tcPr>
                </a:tc>
                <a:extLst>
                  <a:ext uri="{0D108BD9-81ED-4DB2-BD59-A6C34878D82A}">
                    <a16:rowId xmlns:a16="http://schemas.microsoft.com/office/drawing/2014/main" val="3664728151"/>
                  </a:ext>
                </a:extLst>
              </a:tr>
              <a:tr h="206701">
                <a:tc>
                  <a:txBody>
                    <a:bodyPr/>
                    <a:lstStyle/>
                    <a:p>
                      <a:pPr algn="ctr"/>
                      <a:r>
                        <a:rPr lang="en-US" sz="1800" baseline="0" dirty="0">
                          <a:solidFill>
                            <a:schemeClr val="tx1"/>
                          </a:solidFill>
                        </a:rPr>
                        <a:t>High</a:t>
                      </a:r>
                    </a:p>
                  </a:txBody>
                  <a:tcPr>
                    <a:solidFill>
                      <a:srgbClr val="E29974"/>
                    </a:solidFill>
                  </a:tcPr>
                </a:tc>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1800" baseline="0" dirty="0">
                          <a:solidFill>
                            <a:schemeClr val="tx1"/>
                          </a:solidFill>
                        </a:rPr>
                        <a:t>61-80 ug/m</a:t>
                      </a:r>
                      <a:r>
                        <a:rPr lang="en-US" sz="1800" baseline="30000" dirty="0">
                          <a:solidFill>
                            <a:schemeClr val="tx1"/>
                          </a:solidFill>
                        </a:rPr>
                        <a:t>3</a:t>
                      </a:r>
                    </a:p>
                    <a:p>
                      <a:pPr marL="0" marR="0" lvl="0" indent="0" algn="ctr" defTabSz="4389120" rtl="0" eaLnBrk="1" fontAlgn="auto" latinLnBrk="0" hangingPunct="1">
                        <a:lnSpc>
                          <a:spcPct val="100000"/>
                        </a:lnSpc>
                        <a:spcBef>
                          <a:spcPts val="0"/>
                        </a:spcBef>
                        <a:spcAft>
                          <a:spcPts val="0"/>
                        </a:spcAft>
                        <a:buClrTx/>
                        <a:buSzTx/>
                        <a:buFontTx/>
                        <a:buNone/>
                        <a:tabLst/>
                        <a:defRPr/>
                      </a:pPr>
                      <a:endParaRPr lang="en-US" sz="1800" baseline="30000" dirty="0">
                        <a:solidFill>
                          <a:schemeClr val="tx1"/>
                        </a:solidFill>
                      </a:endParaRPr>
                    </a:p>
                  </a:txBody>
                  <a:tcPr>
                    <a:solidFill>
                      <a:srgbClr val="E29974"/>
                    </a:solidFill>
                  </a:tcPr>
                </a:tc>
                <a:tc>
                  <a:txBody>
                    <a:bodyPr/>
                    <a:lstStyle/>
                    <a:p>
                      <a:r>
                        <a:rPr lang="en-US" sz="1800" baseline="0" dirty="0">
                          <a:solidFill>
                            <a:schemeClr val="tx1"/>
                          </a:solidFill>
                        </a:rPr>
                        <a:t>Everyone should reduce physical exertion. N95 or KN95 mask. Keep doors and windows closed. HVAC to recirculate. Run HEPA filter. </a:t>
                      </a:r>
                    </a:p>
                  </a:txBody>
                  <a:tcPr>
                    <a:solidFill>
                      <a:srgbClr val="E29974"/>
                    </a:solidFill>
                  </a:tcPr>
                </a:tc>
                <a:extLst>
                  <a:ext uri="{0D108BD9-81ED-4DB2-BD59-A6C34878D82A}">
                    <a16:rowId xmlns:a16="http://schemas.microsoft.com/office/drawing/2014/main" val="578913753"/>
                  </a:ext>
                </a:extLst>
              </a:tr>
              <a:tr h="144691">
                <a:tc>
                  <a:txBody>
                    <a:bodyPr/>
                    <a:lstStyle/>
                    <a:p>
                      <a:pPr algn="ctr"/>
                      <a:r>
                        <a:rPr lang="en-US" sz="1800" baseline="0" dirty="0">
                          <a:solidFill>
                            <a:schemeClr val="tx1"/>
                          </a:solidFill>
                        </a:rPr>
                        <a:t>Very High</a:t>
                      </a:r>
                    </a:p>
                  </a:txBody>
                  <a:tcPr>
                    <a:solidFill>
                      <a:srgbClr val="F26F55"/>
                    </a:solidFill>
                  </a:tcPr>
                </a:tc>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1800" baseline="0" dirty="0">
                          <a:solidFill>
                            <a:schemeClr val="tx1"/>
                          </a:solidFill>
                        </a:rPr>
                        <a:t>81-120 ug/m</a:t>
                      </a:r>
                      <a:r>
                        <a:rPr lang="en-US" sz="1800" baseline="30000" dirty="0">
                          <a:solidFill>
                            <a:schemeClr val="tx1"/>
                          </a:solidFill>
                        </a:rPr>
                        <a:t>3</a:t>
                      </a:r>
                    </a:p>
                  </a:txBody>
                  <a:tcPr>
                    <a:solidFill>
                      <a:srgbClr val="F26F55"/>
                    </a:solidFill>
                  </a:tcPr>
                </a:tc>
                <a:tc>
                  <a:txBody>
                    <a:bodyPr/>
                    <a:lstStyle/>
                    <a:p>
                      <a:r>
                        <a:rPr lang="en-US" sz="1800" baseline="0" dirty="0">
                          <a:solidFill>
                            <a:schemeClr val="tx1"/>
                          </a:solidFill>
                        </a:rPr>
                        <a:t>Avoid all outdoor activity. Keep hydrated.</a:t>
                      </a:r>
                    </a:p>
                  </a:txBody>
                  <a:tcPr>
                    <a:solidFill>
                      <a:srgbClr val="F26F55"/>
                    </a:solidFill>
                  </a:tcPr>
                </a:tc>
                <a:extLst>
                  <a:ext uri="{0D108BD9-81ED-4DB2-BD59-A6C34878D82A}">
                    <a16:rowId xmlns:a16="http://schemas.microsoft.com/office/drawing/2014/main" val="563450028"/>
                  </a:ext>
                </a:extLst>
              </a:tr>
              <a:tr h="144691">
                <a:tc>
                  <a:txBody>
                    <a:bodyPr/>
                    <a:lstStyle/>
                    <a:p>
                      <a:pPr algn="ctr"/>
                      <a:r>
                        <a:rPr lang="en-US" sz="1800" b="1" baseline="0" dirty="0">
                          <a:solidFill>
                            <a:schemeClr val="bg1"/>
                          </a:solidFill>
                        </a:rPr>
                        <a:t>Extreme</a:t>
                      </a:r>
                    </a:p>
                  </a:txBody>
                  <a:tcPr>
                    <a:solidFill>
                      <a:srgbClr val="D8606C"/>
                    </a:solidFill>
                  </a:tcPr>
                </a:tc>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1800" b="1" baseline="0" dirty="0">
                          <a:solidFill>
                            <a:schemeClr val="bg1"/>
                          </a:solidFill>
                        </a:rPr>
                        <a:t>&gt; 120 ug/m</a:t>
                      </a:r>
                      <a:r>
                        <a:rPr lang="en-US" sz="1800" b="1" baseline="30000" dirty="0">
                          <a:solidFill>
                            <a:schemeClr val="bg1"/>
                          </a:solidFill>
                        </a:rPr>
                        <a:t>3</a:t>
                      </a:r>
                    </a:p>
                  </a:txBody>
                  <a:tcPr>
                    <a:solidFill>
                      <a:srgbClr val="D8606C"/>
                    </a:solidFill>
                  </a:tcPr>
                </a:tc>
                <a:tc>
                  <a:txBody>
                    <a:bodyPr/>
                    <a:lstStyle/>
                    <a:p>
                      <a:r>
                        <a:rPr lang="en-US" sz="1800" b="1" baseline="0" dirty="0">
                          <a:solidFill>
                            <a:schemeClr val="bg1"/>
                          </a:solidFill>
                        </a:rPr>
                        <a:t>Halt indoor pollution. No frying or sauteing. No vacuuming. No candles. No wood-burning stoves.</a:t>
                      </a:r>
                    </a:p>
                  </a:txBody>
                  <a:tcPr>
                    <a:solidFill>
                      <a:srgbClr val="D8606C"/>
                    </a:solidFill>
                  </a:tcPr>
                </a:tc>
                <a:extLst>
                  <a:ext uri="{0D108BD9-81ED-4DB2-BD59-A6C34878D82A}">
                    <a16:rowId xmlns:a16="http://schemas.microsoft.com/office/drawing/2014/main" val="1173009120"/>
                  </a:ext>
                </a:extLst>
              </a:tr>
            </a:tbl>
          </a:graphicData>
        </a:graphic>
      </p:graphicFrame>
      <p:sp>
        <p:nvSpPr>
          <p:cNvPr id="33" name="TextBox 32">
            <a:extLst>
              <a:ext uri="{FF2B5EF4-FFF2-40B4-BE49-F238E27FC236}">
                <a16:creationId xmlns:a16="http://schemas.microsoft.com/office/drawing/2014/main" id="{D8D17794-8028-D62C-A214-6488E41ADA67}"/>
              </a:ext>
            </a:extLst>
          </p:cNvPr>
          <p:cNvSpPr txBox="1"/>
          <p:nvPr/>
        </p:nvSpPr>
        <p:spPr>
          <a:xfrm>
            <a:off x="12044363" y="36706880"/>
            <a:ext cx="9721850" cy="707886"/>
          </a:xfrm>
          <a:prstGeom prst="rect">
            <a:avLst/>
          </a:prstGeom>
          <a:noFill/>
        </p:spPr>
        <p:txBody>
          <a:bodyPr wrap="square" rtlCol="0">
            <a:spAutoFit/>
          </a:bodyPr>
          <a:lstStyle/>
          <a:p>
            <a:r>
              <a:rPr lang="en-US" sz="2000" dirty="0">
                <a:cs typeface="Arial" panose="020B0604020202020204" pitchFamily="34" charset="0"/>
              </a:rPr>
              <a:t>Table 1: The early warning system alert scale and recommendations. </a:t>
            </a:r>
            <a:r>
              <a:rPr lang="en-US" sz="2000" i="1" dirty="0">
                <a:cs typeface="Arial" panose="020B0604020202020204" pitchFamily="34" charset="0"/>
              </a:rPr>
              <a:t>Table created with PowerPoint.</a:t>
            </a:r>
            <a:endParaRPr lang="en-US" sz="2000" i="1" dirty="0"/>
          </a:p>
        </p:txBody>
      </p:sp>
      <p:sp>
        <p:nvSpPr>
          <p:cNvPr id="35" name="TextBox 34">
            <a:extLst>
              <a:ext uri="{FF2B5EF4-FFF2-40B4-BE49-F238E27FC236}">
                <a16:creationId xmlns:a16="http://schemas.microsoft.com/office/drawing/2014/main" id="{10D86350-D332-1174-8707-B3DA81FB1551}"/>
              </a:ext>
            </a:extLst>
          </p:cNvPr>
          <p:cNvSpPr txBox="1"/>
          <p:nvPr/>
        </p:nvSpPr>
        <p:spPr>
          <a:xfrm>
            <a:off x="32567563" y="33837584"/>
            <a:ext cx="10389855"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Integrate satellite smoke detection data for longer-range warning. </a:t>
            </a:r>
          </a:p>
          <a:p>
            <a:pPr marL="285750" indent="-285750">
              <a:buFont typeface="Arial" panose="020B0604020202020204" pitchFamily="34" charset="0"/>
              <a:buChar char="•"/>
            </a:pPr>
            <a:r>
              <a:rPr lang="en-US" sz="2400" dirty="0"/>
              <a:t>Expand to additional Canadian cities. </a:t>
            </a:r>
          </a:p>
          <a:p>
            <a:pPr marL="285750" indent="-285750">
              <a:buFont typeface="Arial" panose="020B0604020202020204" pitchFamily="34" charset="0"/>
              <a:buChar char="•"/>
            </a:pPr>
            <a:r>
              <a:rPr lang="en-US" sz="2400" dirty="0"/>
              <a:t>Test system performance during actual smoke events. </a:t>
            </a:r>
          </a:p>
          <a:p>
            <a:pPr marL="285750" indent="-285750">
              <a:buFont typeface="Arial" panose="020B0604020202020204" pitchFamily="34" charset="0"/>
              <a:buChar char="•"/>
            </a:pPr>
            <a:r>
              <a:rPr lang="en-US" sz="2400" dirty="0"/>
              <a:t>Advocate for expanded NAPS coverage in Saskatchewan, Manitoba and the Northwest Territories. </a:t>
            </a:r>
          </a:p>
        </p:txBody>
      </p:sp>
      <p:sp>
        <p:nvSpPr>
          <p:cNvPr id="37" name="TextBox 36">
            <a:extLst>
              <a:ext uri="{FF2B5EF4-FFF2-40B4-BE49-F238E27FC236}">
                <a16:creationId xmlns:a16="http://schemas.microsoft.com/office/drawing/2014/main" id="{DF7E59AA-DC3D-842F-1AB6-CC34ED4883F8}"/>
              </a:ext>
            </a:extLst>
          </p:cNvPr>
          <p:cNvSpPr txBox="1"/>
          <p:nvPr/>
        </p:nvSpPr>
        <p:spPr>
          <a:xfrm>
            <a:off x="32567563" y="23136017"/>
            <a:ext cx="10152062" cy="830997"/>
          </a:xfrm>
          <a:prstGeom prst="rect">
            <a:avLst/>
          </a:prstGeom>
          <a:noFill/>
        </p:spPr>
        <p:txBody>
          <a:bodyPr wrap="square" rtlCol="0">
            <a:spAutoFit/>
          </a:bodyPr>
          <a:lstStyle/>
          <a:p>
            <a:r>
              <a:rPr lang="en-US" sz="2400" dirty="0"/>
              <a:t>Created a C.L.E.A.R.  APP for incorporating real-time wind direction and speed data to improve prediction accuracy.   </a:t>
            </a:r>
          </a:p>
        </p:txBody>
      </p:sp>
      <p:sp>
        <p:nvSpPr>
          <p:cNvPr id="39" name="TextBox 38">
            <a:extLst>
              <a:ext uri="{FF2B5EF4-FFF2-40B4-BE49-F238E27FC236}">
                <a16:creationId xmlns:a16="http://schemas.microsoft.com/office/drawing/2014/main" id="{53F113BA-1314-F685-33B0-A498CF61CF81}"/>
              </a:ext>
            </a:extLst>
          </p:cNvPr>
          <p:cNvSpPr txBox="1"/>
          <p:nvPr/>
        </p:nvSpPr>
        <p:spPr>
          <a:xfrm>
            <a:off x="703263" y="14288391"/>
            <a:ext cx="10333037" cy="9325630"/>
          </a:xfrm>
          <a:prstGeom prst="rect">
            <a:avLst/>
          </a:prstGeom>
          <a:noFill/>
        </p:spPr>
        <p:txBody>
          <a:bodyPr wrap="square" rtlCol="0">
            <a:spAutoFit/>
          </a:bodyPr>
          <a:lstStyle/>
          <a:p>
            <a:pPr marL="285750" indent="-285750">
              <a:buFont typeface="Arial" panose="020B0604020202020204" pitchFamily="34" charset="0"/>
              <a:buChar char="•"/>
            </a:pPr>
            <a:r>
              <a:rPr lang="en-CA" sz="2400" b="1" dirty="0"/>
              <a:t>Correlation Analysis</a:t>
            </a:r>
          </a:p>
          <a:p>
            <a:pPr marL="742950" lvl="1" indent="-285750">
              <a:buFont typeface="Arial" panose="020B0604020202020204" pitchFamily="34" charset="0"/>
              <a:buChar char="•"/>
            </a:pPr>
            <a:r>
              <a:rPr lang="en-CA" sz="2400" dirty="0"/>
              <a:t>Statistical correlations were calculated between target cities and distant monitoring stations during wildfire season (May-September) to isolate wildfire smoke and exclude non-wildfire PM</a:t>
            </a:r>
            <a:r>
              <a:rPr lang="en-CA" sz="2400" baseline="-25000" dirty="0"/>
              <a:t>2.5</a:t>
            </a:r>
            <a:r>
              <a:rPr lang="en-CA" sz="2400" dirty="0"/>
              <a:t> sources</a:t>
            </a:r>
          </a:p>
          <a:p>
            <a:r>
              <a:rPr lang="en-CA" sz="2400" b="1" dirty="0"/>
              <a:t>Regression Model</a:t>
            </a:r>
          </a:p>
          <a:p>
            <a:pPr marL="800100" lvl="1" indent="-342900">
              <a:buFont typeface="Arial" panose="020B0604020202020204" pitchFamily="34" charset="0"/>
              <a:buChar char="•"/>
            </a:pPr>
            <a:r>
              <a:rPr lang="en-CA" sz="2400" dirty="0"/>
              <a:t>Target city PM</a:t>
            </a:r>
            <a:r>
              <a:rPr lang="en-CA" sz="2400" baseline="-25000" dirty="0"/>
              <a:t>2.5</a:t>
            </a:r>
            <a:r>
              <a:rPr lang="en-CA" sz="2400" dirty="0"/>
              <a:t> = Slope x Station PM</a:t>
            </a:r>
            <a:r>
              <a:rPr lang="en-CA" sz="2400" baseline="-25000" dirty="0"/>
              <a:t>2.5</a:t>
            </a:r>
            <a:r>
              <a:rPr lang="en-CA" sz="2400" dirty="0"/>
              <a:t> + intercept</a:t>
            </a:r>
          </a:p>
          <a:p>
            <a:r>
              <a:rPr lang="en-CA" sz="2400" b="1" dirty="0"/>
              <a:t>Why hourly data?</a:t>
            </a:r>
          </a:p>
          <a:p>
            <a:pPr marL="800100" lvl="1" indent="-342900">
              <a:buFont typeface="Arial" panose="020B0604020202020204" pitchFamily="34" charset="0"/>
              <a:buChar char="•"/>
            </a:pPr>
            <a:r>
              <a:rPr lang="en-CA" sz="2400" dirty="0"/>
              <a:t>Wildfire smoke travels 30-50 km/hr → early detection requires hourly PM</a:t>
            </a:r>
            <a:r>
              <a:rPr lang="en-CA" sz="2400" baseline="-25000" dirty="0"/>
              <a:t>2.5</a:t>
            </a:r>
            <a:r>
              <a:rPr lang="en-CA" sz="2400" dirty="0"/>
              <a:t> </a:t>
            </a:r>
          </a:p>
          <a:p>
            <a:pPr marL="800100" lvl="1" indent="-342900">
              <a:buFont typeface="Arial" panose="020B0604020202020204" pitchFamily="34" charset="0"/>
              <a:buChar char="•"/>
            </a:pPr>
            <a:r>
              <a:rPr lang="en-CA" sz="2400" dirty="0"/>
              <a:t>Lower correlations reflect short-term variability, not reduced predictive value </a:t>
            </a:r>
          </a:p>
          <a:p>
            <a:r>
              <a:rPr lang="en-US" sz="2400" b="1" dirty="0"/>
              <a:t>Station selection criteria</a:t>
            </a:r>
          </a:p>
          <a:p>
            <a:pPr marL="800100" lvl="1" indent="-342900">
              <a:buFont typeface="Arial" panose="020B0604020202020204" pitchFamily="34" charset="0"/>
              <a:buChar char="•"/>
            </a:pPr>
            <a:r>
              <a:rPr lang="en-US" sz="2400" dirty="0"/>
              <a:t>Stations were included only if ALL criteria were met:</a:t>
            </a:r>
          </a:p>
          <a:p>
            <a:pPr marL="1257300" lvl="2" indent="-342900">
              <a:buFont typeface="Arial" panose="020B0604020202020204" pitchFamily="34" charset="0"/>
              <a:buChar char="•"/>
            </a:pPr>
            <a:r>
              <a:rPr lang="en-US" sz="2400" dirty="0"/>
              <a:t>Correlation (R) ≥ 0.30 </a:t>
            </a:r>
          </a:p>
          <a:p>
            <a:pPr marL="1257300" lvl="2" indent="-342900">
              <a:buFont typeface="Arial" panose="020B0604020202020204" pitchFamily="34" charset="0"/>
              <a:buChar char="•"/>
            </a:pPr>
            <a:r>
              <a:rPr lang="en-US" sz="2400" dirty="0"/>
              <a:t>Significance (P) &lt; 0.001</a:t>
            </a:r>
            <a:endParaRPr lang="en-US" sz="2400" dirty="0">
              <a:solidFill>
                <a:schemeClr val="bg2">
                  <a:lumMod val="50000"/>
                </a:schemeClr>
              </a:solidFill>
            </a:endParaRPr>
          </a:p>
          <a:p>
            <a:pPr marL="1257300" lvl="2" indent="-342900">
              <a:buFont typeface="Arial" panose="020B0604020202020204" pitchFamily="34" charset="0"/>
              <a:buChar char="•"/>
            </a:pPr>
            <a:r>
              <a:rPr lang="en-US" sz="2400" dirty="0"/>
              <a:t>Sample Size (N) ≥ 100</a:t>
            </a:r>
            <a:endParaRPr lang="en-US" sz="2400" dirty="0">
              <a:solidFill>
                <a:schemeClr val="bg2">
                  <a:lumMod val="50000"/>
                </a:schemeClr>
              </a:solidFill>
            </a:endParaRPr>
          </a:p>
          <a:p>
            <a:r>
              <a:rPr lang="en-CA" sz="2400" b="1" dirty="0"/>
              <a:t>Early Warning System</a:t>
            </a:r>
          </a:p>
          <a:p>
            <a:pPr marL="800100" lvl="1" indent="-342900">
              <a:buFont typeface="Arial" panose="020B0604020202020204" pitchFamily="34" charset="0"/>
              <a:buChar char="•"/>
            </a:pPr>
            <a:r>
              <a:rPr lang="en-CA" sz="2400" dirty="0"/>
              <a:t>Identified 218 monitoring stations providing 6-48+ hours of advance warning</a:t>
            </a:r>
          </a:p>
          <a:p>
            <a:pPr marL="800100" lvl="1" indent="-342900">
              <a:buFont typeface="Arial" panose="020B0604020202020204" pitchFamily="34" charset="0"/>
              <a:buChar char="•"/>
            </a:pPr>
            <a:r>
              <a:rPr lang="en-CA" sz="2400" dirty="0"/>
              <a:t>Alert thresholds calculated using the WHO PM</a:t>
            </a:r>
            <a:r>
              <a:rPr lang="en-CA" sz="2400" baseline="-25000" dirty="0"/>
              <a:t>2.5</a:t>
            </a:r>
            <a:r>
              <a:rPr lang="en-CA" sz="2400" dirty="0"/>
              <a:t> health guidelines</a:t>
            </a:r>
          </a:p>
          <a:p>
            <a:pPr marL="800100" lvl="1" indent="-342900">
              <a:buFont typeface="Arial" panose="020B0604020202020204" pitchFamily="34" charset="0"/>
              <a:buChar char="•"/>
            </a:pPr>
            <a:r>
              <a:rPr lang="en-CA" sz="2400" dirty="0"/>
              <a:t>Built a 360° early warning network around each city</a:t>
            </a:r>
          </a:p>
          <a:p>
            <a:pPr marL="800100" lvl="1" indent="-342900">
              <a:buFont typeface="Arial" panose="020B0604020202020204" pitchFamily="34" charset="0"/>
              <a:buChar char="•"/>
            </a:pPr>
            <a:r>
              <a:rPr lang="en-CA" sz="2400" dirty="0"/>
              <a:t>Validated using historical wildfire events</a:t>
            </a:r>
          </a:p>
          <a:p>
            <a:r>
              <a:rPr lang="en-CA" sz="2400" b="1" dirty="0"/>
              <a:t>Computational Analysis</a:t>
            </a:r>
          </a:p>
          <a:p>
            <a:pPr marL="800100" lvl="1" indent="-342900">
              <a:buFont typeface="Arial" panose="020B0604020202020204" pitchFamily="34" charset="0"/>
              <a:buChar char="•"/>
            </a:pPr>
            <a:r>
              <a:rPr lang="en-CA" sz="2400" dirty="0"/>
              <a:t>Large-scale data analysis of </a:t>
            </a:r>
            <a:r>
              <a:rPr lang="en-US" sz="2400" dirty="0"/>
              <a:t>36+ million hourly PM</a:t>
            </a:r>
            <a:r>
              <a:rPr lang="en-US" sz="2400" baseline="-25000" dirty="0"/>
              <a:t>2.5</a:t>
            </a:r>
            <a:r>
              <a:rPr lang="en-US" sz="2400" dirty="0"/>
              <a:t> observations was performed using Claude AI (Anthropic)</a:t>
            </a:r>
            <a:endParaRPr lang="en-CA" sz="2400" dirty="0"/>
          </a:p>
        </p:txBody>
      </p:sp>
      <p:sp>
        <p:nvSpPr>
          <p:cNvPr id="41" name="TextBox 40">
            <a:extLst>
              <a:ext uri="{FF2B5EF4-FFF2-40B4-BE49-F238E27FC236}">
                <a16:creationId xmlns:a16="http://schemas.microsoft.com/office/drawing/2014/main" id="{BE3239B2-98D1-2E18-9926-B58E7568D07C}"/>
              </a:ext>
            </a:extLst>
          </p:cNvPr>
          <p:cNvSpPr txBox="1"/>
          <p:nvPr/>
        </p:nvSpPr>
        <p:spPr>
          <a:xfrm>
            <a:off x="703263" y="10982334"/>
            <a:ext cx="10296525"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NAPS (Canada) and U.S. EPA AQS/</a:t>
            </a:r>
            <a:r>
              <a:rPr lang="en-US" sz="2400" dirty="0" err="1"/>
              <a:t>AirNow</a:t>
            </a:r>
            <a:r>
              <a:rPr lang="en-US" sz="2400" dirty="0"/>
              <a:t>, 2003-2023</a:t>
            </a:r>
          </a:p>
          <a:p>
            <a:pPr marL="342900" indent="-342900">
              <a:buFont typeface="Arial" panose="020B0604020202020204" pitchFamily="34" charset="0"/>
              <a:buChar char="•"/>
            </a:pPr>
            <a:r>
              <a:rPr lang="en-US" sz="2400" dirty="0"/>
              <a:t>Study period:</a:t>
            </a:r>
          </a:p>
          <a:p>
            <a:pPr marL="800100" lvl="1" indent="-342900">
              <a:buFont typeface="Arial" panose="020B0604020202020204" pitchFamily="34" charset="0"/>
              <a:buChar char="•"/>
            </a:pPr>
            <a:r>
              <a:rPr lang="en-US" sz="2400" dirty="0"/>
              <a:t>2003: start of modern PM</a:t>
            </a:r>
            <a:r>
              <a:rPr lang="en-US" sz="2400" baseline="-25000" dirty="0"/>
              <a:t>2.5</a:t>
            </a:r>
            <a:r>
              <a:rPr lang="en-US" sz="2400" dirty="0"/>
              <a:t> monitoring</a:t>
            </a:r>
          </a:p>
          <a:p>
            <a:pPr marL="800100" lvl="1" indent="-342900">
              <a:buFont typeface="Arial" panose="020B0604020202020204" pitchFamily="34" charset="0"/>
              <a:buChar char="•"/>
            </a:pPr>
            <a:r>
              <a:rPr lang="en-US" sz="2400" dirty="0"/>
              <a:t>2023: most recent validated data (Environment and Climate Change Canada)</a:t>
            </a:r>
          </a:p>
        </p:txBody>
      </p:sp>
      <p:pic>
        <p:nvPicPr>
          <p:cNvPr id="43" name="Picture 42" descr="A graph of numbers and letters&#10;&#10;AI-generated content may be incorrect.">
            <a:extLst>
              <a:ext uri="{FF2B5EF4-FFF2-40B4-BE49-F238E27FC236}">
                <a16:creationId xmlns:a16="http://schemas.microsoft.com/office/drawing/2014/main" id="{32467553-E3F5-103B-B828-9967E85A4B19}"/>
              </a:ext>
            </a:extLst>
          </p:cNvPr>
          <p:cNvPicPr>
            <a:picLocks noChangeAspect="1"/>
          </p:cNvPicPr>
          <p:nvPr/>
        </p:nvPicPr>
        <p:blipFill>
          <a:blip r:embed="rId4"/>
          <a:stretch>
            <a:fillRect/>
          </a:stretch>
        </p:blipFill>
        <p:spPr>
          <a:xfrm>
            <a:off x="3207434" y="29041390"/>
            <a:ext cx="5369638" cy="5369638"/>
          </a:xfrm>
          <a:prstGeom prst="rect">
            <a:avLst/>
          </a:prstGeom>
        </p:spPr>
      </p:pic>
      <p:graphicFrame>
        <p:nvGraphicFramePr>
          <p:cNvPr id="57" name="Table 56">
            <a:extLst>
              <a:ext uri="{FF2B5EF4-FFF2-40B4-BE49-F238E27FC236}">
                <a16:creationId xmlns:a16="http://schemas.microsoft.com/office/drawing/2014/main" id="{DE05F649-306B-657B-38A4-962E1C935D50}"/>
              </a:ext>
            </a:extLst>
          </p:cNvPr>
          <p:cNvGraphicFramePr>
            <a:graphicFrameLocks noGrp="1"/>
          </p:cNvGraphicFramePr>
          <p:nvPr>
            <p:extLst>
              <p:ext uri="{D42A27DB-BD31-4B8C-83A1-F6EECF244321}">
                <p14:modId xmlns:p14="http://schemas.microsoft.com/office/powerpoint/2010/main" val="3046739095"/>
              </p:ext>
            </p:extLst>
          </p:nvPr>
        </p:nvGraphicFramePr>
        <p:xfrm>
          <a:off x="32567562" y="8018121"/>
          <a:ext cx="10620376" cy="2468880"/>
        </p:xfrm>
        <a:graphic>
          <a:graphicData uri="http://schemas.openxmlformats.org/drawingml/2006/table">
            <a:tbl>
              <a:tblPr firstRow="1" bandRow="1">
                <a:tableStyleId>{5C22544A-7EE6-4342-B048-85BDC9FD1C3A}</a:tableStyleId>
              </a:tblPr>
              <a:tblGrid>
                <a:gridCol w="1327547">
                  <a:extLst>
                    <a:ext uri="{9D8B030D-6E8A-4147-A177-3AD203B41FA5}">
                      <a16:colId xmlns:a16="http://schemas.microsoft.com/office/drawing/2014/main" val="949070010"/>
                    </a:ext>
                  </a:extLst>
                </a:gridCol>
                <a:gridCol w="1327547">
                  <a:extLst>
                    <a:ext uri="{9D8B030D-6E8A-4147-A177-3AD203B41FA5}">
                      <a16:colId xmlns:a16="http://schemas.microsoft.com/office/drawing/2014/main" val="3023519194"/>
                    </a:ext>
                  </a:extLst>
                </a:gridCol>
                <a:gridCol w="1327547">
                  <a:extLst>
                    <a:ext uri="{9D8B030D-6E8A-4147-A177-3AD203B41FA5}">
                      <a16:colId xmlns:a16="http://schemas.microsoft.com/office/drawing/2014/main" val="3082316139"/>
                    </a:ext>
                  </a:extLst>
                </a:gridCol>
                <a:gridCol w="1327547">
                  <a:extLst>
                    <a:ext uri="{9D8B030D-6E8A-4147-A177-3AD203B41FA5}">
                      <a16:colId xmlns:a16="http://schemas.microsoft.com/office/drawing/2014/main" val="2253439415"/>
                    </a:ext>
                  </a:extLst>
                </a:gridCol>
                <a:gridCol w="1327547">
                  <a:extLst>
                    <a:ext uri="{9D8B030D-6E8A-4147-A177-3AD203B41FA5}">
                      <a16:colId xmlns:a16="http://schemas.microsoft.com/office/drawing/2014/main" val="2705008669"/>
                    </a:ext>
                  </a:extLst>
                </a:gridCol>
                <a:gridCol w="1327547">
                  <a:extLst>
                    <a:ext uri="{9D8B030D-6E8A-4147-A177-3AD203B41FA5}">
                      <a16:colId xmlns:a16="http://schemas.microsoft.com/office/drawing/2014/main" val="1943688327"/>
                    </a:ext>
                  </a:extLst>
                </a:gridCol>
                <a:gridCol w="1327547">
                  <a:extLst>
                    <a:ext uri="{9D8B030D-6E8A-4147-A177-3AD203B41FA5}">
                      <a16:colId xmlns:a16="http://schemas.microsoft.com/office/drawing/2014/main" val="4268315507"/>
                    </a:ext>
                  </a:extLst>
                </a:gridCol>
                <a:gridCol w="1327547">
                  <a:extLst>
                    <a:ext uri="{9D8B030D-6E8A-4147-A177-3AD203B41FA5}">
                      <a16:colId xmlns:a16="http://schemas.microsoft.com/office/drawing/2014/main" val="1556078743"/>
                    </a:ext>
                  </a:extLst>
                </a:gridCol>
              </a:tblGrid>
              <a:tr h="343585">
                <a:tc>
                  <a:txBody>
                    <a:bodyPr/>
                    <a:lstStyle/>
                    <a:p>
                      <a:pPr algn="ctr"/>
                      <a:r>
                        <a:rPr lang="en-US" sz="1800" baseline="0" dirty="0"/>
                        <a:t>City</a:t>
                      </a:r>
                    </a:p>
                  </a:txBody>
                  <a:tcPr/>
                </a:tc>
                <a:tc>
                  <a:txBody>
                    <a:bodyPr/>
                    <a:lstStyle/>
                    <a:p>
                      <a:pPr algn="ctr"/>
                      <a:r>
                        <a:rPr lang="en-US" sz="1800" baseline="0" dirty="0"/>
                        <a:t>True Positive</a:t>
                      </a:r>
                    </a:p>
                  </a:txBody>
                  <a:tcPr/>
                </a:tc>
                <a:tc>
                  <a:txBody>
                    <a:bodyPr/>
                    <a:lstStyle/>
                    <a:p>
                      <a:pPr algn="ctr"/>
                      <a:r>
                        <a:rPr lang="en-US" sz="1800" baseline="0" dirty="0"/>
                        <a:t>False Negative</a:t>
                      </a:r>
                    </a:p>
                  </a:txBody>
                  <a:tcPr/>
                </a:tc>
                <a:tc>
                  <a:txBody>
                    <a:bodyPr/>
                    <a:lstStyle/>
                    <a:p>
                      <a:pPr algn="ctr"/>
                      <a:r>
                        <a:rPr lang="en-US" sz="1800" baseline="0" dirty="0"/>
                        <a:t>True Negative</a:t>
                      </a:r>
                    </a:p>
                  </a:txBody>
                  <a:tcPr/>
                </a:tc>
                <a:tc>
                  <a:txBody>
                    <a:bodyPr/>
                    <a:lstStyle/>
                    <a:p>
                      <a:pPr algn="ctr"/>
                      <a:r>
                        <a:rPr lang="en-US" sz="1800" baseline="0" dirty="0"/>
                        <a:t>False Positive</a:t>
                      </a:r>
                    </a:p>
                  </a:txBody>
                  <a:tcPr/>
                </a:tc>
                <a:tc>
                  <a:txBody>
                    <a:bodyPr/>
                    <a:lstStyle/>
                    <a:p>
                      <a:pPr algn="ctr"/>
                      <a:r>
                        <a:rPr lang="en-US" sz="1800" baseline="0" dirty="0"/>
                        <a:t>Detection</a:t>
                      </a:r>
                    </a:p>
                  </a:txBody>
                  <a:tcPr/>
                </a:tc>
                <a:tc>
                  <a:txBody>
                    <a:bodyPr/>
                    <a:lstStyle/>
                    <a:p>
                      <a:pPr algn="ctr"/>
                      <a:r>
                        <a:rPr lang="en-US" sz="1800" baseline="0" dirty="0"/>
                        <a:t>False Alarm</a:t>
                      </a:r>
                    </a:p>
                  </a:txBody>
                  <a:tcPr/>
                </a:tc>
                <a:tc>
                  <a:txBody>
                    <a:bodyPr/>
                    <a:lstStyle/>
                    <a:p>
                      <a:pPr algn="ctr"/>
                      <a:r>
                        <a:rPr lang="en-US" sz="1800" baseline="0" dirty="0"/>
                        <a:t>Status</a:t>
                      </a:r>
                    </a:p>
                  </a:txBody>
                  <a:tcPr/>
                </a:tc>
                <a:extLst>
                  <a:ext uri="{0D108BD9-81ED-4DB2-BD59-A6C34878D82A}">
                    <a16:rowId xmlns:a16="http://schemas.microsoft.com/office/drawing/2014/main" val="4202988421"/>
                  </a:ext>
                </a:extLst>
              </a:tr>
              <a:tr h="0">
                <a:tc>
                  <a:txBody>
                    <a:bodyPr/>
                    <a:lstStyle/>
                    <a:p>
                      <a:r>
                        <a:rPr lang="en-US" sz="1800" baseline="0" dirty="0"/>
                        <a:t>Vancouver</a:t>
                      </a:r>
                    </a:p>
                  </a:txBody>
                  <a:tcPr/>
                </a:tc>
                <a:tc>
                  <a:txBody>
                    <a:bodyPr/>
                    <a:lstStyle/>
                    <a:p>
                      <a:pPr algn="ctr"/>
                      <a:r>
                        <a:rPr lang="en-US" sz="1800" baseline="0" dirty="0"/>
                        <a:t>14</a:t>
                      </a:r>
                    </a:p>
                  </a:txBody>
                  <a:tcPr/>
                </a:tc>
                <a:tc>
                  <a:txBody>
                    <a:bodyPr/>
                    <a:lstStyle/>
                    <a:p>
                      <a:pPr algn="ctr"/>
                      <a:r>
                        <a:rPr lang="en-US" sz="1800" baseline="0" dirty="0"/>
                        <a:t>0</a:t>
                      </a:r>
                    </a:p>
                  </a:txBody>
                  <a:tcPr/>
                </a:tc>
                <a:tc>
                  <a:txBody>
                    <a:bodyPr/>
                    <a:lstStyle/>
                    <a:p>
                      <a:pPr algn="ctr"/>
                      <a:r>
                        <a:rPr lang="en-US" sz="1800" baseline="0" dirty="0"/>
                        <a:t>10</a:t>
                      </a:r>
                    </a:p>
                  </a:txBody>
                  <a:tcPr/>
                </a:tc>
                <a:tc>
                  <a:txBody>
                    <a:bodyPr/>
                    <a:lstStyle/>
                    <a:p>
                      <a:pPr algn="ctr"/>
                      <a:r>
                        <a:rPr lang="en-US" sz="1800" baseline="0" dirty="0"/>
                        <a:t>0</a:t>
                      </a:r>
                    </a:p>
                  </a:txBody>
                  <a:tcPr/>
                </a:tc>
                <a:tc>
                  <a:txBody>
                    <a:bodyPr/>
                    <a:lstStyle/>
                    <a:p>
                      <a:pPr algn="ctr"/>
                      <a:r>
                        <a:rPr lang="en-US" sz="1800" baseline="0" dirty="0"/>
                        <a:t>100%</a:t>
                      </a:r>
                    </a:p>
                  </a:txBody>
                  <a:tcPr/>
                </a:tc>
                <a:tc>
                  <a:txBody>
                    <a:bodyPr/>
                    <a:lstStyle/>
                    <a:p>
                      <a:pPr algn="ctr"/>
                      <a:r>
                        <a:rPr lang="en-US" sz="1800" baseline="0" dirty="0"/>
                        <a:t>0%</a:t>
                      </a:r>
                    </a:p>
                  </a:txBody>
                  <a:tcPr/>
                </a:tc>
                <a:tc>
                  <a:txBody>
                    <a:bodyPr/>
                    <a:lstStyle/>
                    <a:p>
                      <a:pPr algn="ctr"/>
                      <a:r>
                        <a:rPr lang="en-US" sz="1800" baseline="0" dirty="0"/>
                        <a:t>Perfect</a:t>
                      </a:r>
                    </a:p>
                  </a:txBody>
                  <a:tcPr/>
                </a:tc>
                <a:extLst>
                  <a:ext uri="{0D108BD9-81ED-4DB2-BD59-A6C34878D82A}">
                    <a16:rowId xmlns:a16="http://schemas.microsoft.com/office/drawing/2014/main" val="322166273"/>
                  </a:ext>
                </a:extLst>
              </a:tr>
              <a:tr h="0">
                <a:tc>
                  <a:txBody>
                    <a:bodyPr/>
                    <a:lstStyle/>
                    <a:p>
                      <a:r>
                        <a:rPr lang="en-US" sz="1800" baseline="0" dirty="0"/>
                        <a:t>Edmonton</a:t>
                      </a:r>
                    </a:p>
                  </a:txBody>
                  <a:tcPr/>
                </a:tc>
                <a:tc>
                  <a:txBody>
                    <a:bodyPr/>
                    <a:lstStyle/>
                    <a:p>
                      <a:pPr algn="ctr"/>
                      <a:r>
                        <a:rPr lang="en-US" sz="1800" baseline="0" dirty="0"/>
                        <a:t>9</a:t>
                      </a:r>
                    </a:p>
                  </a:txBody>
                  <a:tcPr/>
                </a:tc>
                <a:tc>
                  <a:txBody>
                    <a:bodyPr/>
                    <a:lstStyle/>
                    <a:p>
                      <a:pPr algn="ctr"/>
                      <a:r>
                        <a:rPr lang="en-US" sz="1800" baseline="0" dirty="0">
                          <a:solidFill>
                            <a:schemeClr val="tx1"/>
                          </a:solidFill>
                        </a:rPr>
                        <a:t>1</a:t>
                      </a:r>
                    </a:p>
                  </a:txBody>
                  <a:tcPr>
                    <a:solidFill>
                      <a:srgbClr val="F26F55"/>
                    </a:solidFill>
                  </a:tcPr>
                </a:tc>
                <a:tc>
                  <a:txBody>
                    <a:bodyPr/>
                    <a:lstStyle/>
                    <a:p>
                      <a:pPr algn="ctr"/>
                      <a:r>
                        <a:rPr lang="en-US" sz="1800" baseline="0" dirty="0"/>
                        <a:t>5</a:t>
                      </a:r>
                    </a:p>
                  </a:txBody>
                  <a:tcPr/>
                </a:tc>
                <a:tc>
                  <a:txBody>
                    <a:bodyPr/>
                    <a:lstStyle/>
                    <a:p>
                      <a:pPr algn="ctr"/>
                      <a:r>
                        <a:rPr lang="en-US" sz="1800" baseline="0" dirty="0"/>
                        <a:t>0</a:t>
                      </a:r>
                    </a:p>
                  </a:txBody>
                  <a:tcPr/>
                </a:tc>
                <a:tc>
                  <a:txBody>
                    <a:bodyPr/>
                    <a:lstStyle/>
                    <a:p>
                      <a:pPr algn="ctr"/>
                      <a:r>
                        <a:rPr lang="en-US" sz="1800" baseline="0" dirty="0">
                          <a:solidFill>
                            <a:schemeClr val="tx1"/>
                          </a:solidFill>
                        </a:rPr>
                        <a:t>90%</a:t>
                      </a:r>
                    </a:p>
                  </a:txBody>
                  <a:tcPr>
                    <a:solidFill>
                      <a:srgbClr val="F26F55"/>
                    </a:solidFill>
                  </a:tcPr>
                </a:tc>
                <a:tc>
                  <a:txBody>
                    <a:bodyPr/>
                    <a:lstStyle/>
                    <a:p>
                      <a:pPr algn="ctr"/>
                      <a:r>
                        <a:rPr lang="en-US" sz="1800" baseline="0" dirty="0"/>
                        <a:t>0%</a:t>
                      </a:r>
                    </a:p>
                  </a:txBody>
                  <a:tcPr/>
                </a:tc>
                <a:tc>
                  <a:txBody>
                    <a:bodyPr/>
                    <a:lstStyle/>
                    <a:p>
                      <a:pPr algn="ctr"/>
                      <a:r>
                        <a:rPr lang="en-US" sz="1800" baseline="0" dirty="0">
                          <a:solidFill>
                            <a:schemeClr val="tx1"/>
                          </a:solidFill>
                        </a:rPr>
                        <a:t>1 Failure</a:t>
                      </a:r>
                    </a:p>
                  </a:txBody>
                  <a:tcPr>
                    <a:solidFill>
                      <a:srgbClr val="F26F55"/>
                    </a:solidFill>
                  </a:tcPr>
                </a:tc>
                <a:extLst>
                  <a:ext uri="{0D108BD9-81ED-4DB2-BD59-A6C34878D82A}">
                    <a16:rowId xmlns:a16="http://schemas.microsoft.com/office/drawing/2014/main" val="2343509284"/>
                  </a:ext>
                </a:extLst>
              </a:tr>
              <a:tr h="0">
                <a:tc>
                  <a:txBody>
                    <a:bodyPr/>
                    <a:lstStyle/>
                    <a:p>
                      <a:r>
                        <a:rPr lang="en-US" sz="1800" baseline="0" dirty="0"/>
                        <a:t>Toronto</a:t>
                      </a:r>
                    </a:p>
                  </a:txBody>
                  <a:tcPr/>
                </a:tc>
                <a:tc>
                  <a:txBody>
                    <a:bodyPr/>
                    <a:lstStyle/>
                    <a:p>
                      <a:pPr algn="ctr"/>
                      <a:r>
                        <a:rPr lang="en-US" sz="1800" baseline="0" dirty="0"/>
                        <a:t>10</a:t>
                      </a:r>
                    </a:p>
                  </a:txBody>
                  <a:tcPr/>
                </a:tc>
                <a:tc>
                  <a:txBody>
                    <a:bodyPr/>
                    <a:lstStyle/>
                    <a:p>
                      <a:pPr algn="ctr"/>
                      <a:r>
                        <a:rPr lang="en-US" sz="1800" baseline="0" dirty="0"/>
                        <a:t>0</a:t>
                      </a:r>
                    </a:p>
                  </a:txBody>
                  <a:tcPr/>
                </a:tc>
                <a:tc>
                  <a:txBody>
                    <a:bodyPr/>
                    <a:lstStyle/>
                    <a:p>
                      <a:pPr algn="ctr"/>
                      <a:r>
                        <a:rPr lang="en-US" sz="1800" baseline="0" dirty="0"/>
                        <a:t>10</a:t>
                      </a:r>
                    </a:p>
                  </a:txBody>
                  <a:tcPr/>
                </a:tc>
                <a:tc>
                  <a:txBody>
                    <a:bodyPr/>
                    <a:lstStyle/>
                    <a:p>
                      <a:pPr algn="ctr"/>
                      <a:r>
                        <a:rPr lang="en-US" sz="1800" baseline="0" dirty="0"/>
                        <a:t>0</a:t>
                      </a:r>
                    </a:p>
                  </a:txBody>
                  <a:tcPr/>
                </a:tc>
                <a:tc>
                  <a:txBody>
                    <a:bodyPr/>
                    <a:lstStyle/>
                    <a:p>
                      <a:pPr algn="ctr"/>
                      <a:r>
                        <a:rPr lang="en-US" sz="1800" baseline="0" dirty="0"/>
                        <a:t>100%</a:t>
                      </a:r>
                    </a:p>
                  </a:txBody>
                  <a:tcPr/>
                </a:tc>
                <a:tc>
                  <a:txBody>
                    <a:bodyPr/>
                    <a:lstStyle/>
                    <a:p>
                      <a:pPr algn="ctr"/>
                      <a:r>
                        <a:rPr lang="en-US" sz="1800" baseline="0" dirty="0"/>
                        <a:t>0%</a:t>
                      </a:r>
                    </a:p>
                  </a:txBody>
                  <a:tcPr/>
                </a:tc>
                <a:tc>
                  <a:txBody>
                    <a:bodyPr/>
                    <a:lstStyle/>
                    <a:p>
                      <a:pPr algn="ctr"/>
                      <a:r>
                        <a:rPr lang="en-US" sz="1800" baseline="0" dirty="0"/>
                        <a:t>Perfect</a:t>
                      </a:r>
                    </a:p>
                  </a:txBody>
                  <a:tcPr/>
                </a:tc>
                <a:extLst>
                  <a:ext uri="{0D108BD9-81ED-4DB2-BD59-A6C34878D82A}">
                    <a16:rowId xmlns:a16="http://schemas.microsoft.com/office/drawing/2014/main" val="118577643"/>
                  </a:ext>
                </a:extLst>
              </a:tr>
              <a:tr h="0">
                <a:tc>
                  <a:txBody>
                    <a:bodyPr/>
                    <a:lstStyle/>
                    <a:p>
                      <a:r>
                        <a:rPr lang="en-US" sz="1800" baseline="0" dirty="0"/>
                        <a:t>Montreal</a:t>
                      </a:r>
                    </a:p>
                  </a:txBody>
                  <a:tcPr/>
                </a:tc>
                <a:tc>
                  <a:txBody>
                    <a:bodyPr/>
                    <a:lstStyle/>
                    <a:p>
                      <a:pPr algn="ctr"/>
                      <a:r>
                        <a:rPr lang="en-US" sz="1800" baseline="0" dirty="0"/>
                        <a:t>14</a:t>
                      </a:r>
                    </a:p>
                  </a:txBody>
                  <a:tcPr/>
                </a:tc>
                <a:tc>
                  <a:txBody>
                    <a:bodyPr/>
                    <a:lstStyle/>
                    <a:p>
                      <a:pPr algn="ctr"/>
                      <a:r>
                        <a:rPr lang="en-US" sz="1800" baseline="0" dirty="0"/>
                        <a:t>0</a:t>
                      </a:r>
                    </a:p>
                  </a:txBody>
                  <a:tcPr/>
                </a:tc>
                <a:tc>
                  <a:txBody>
                    <a:bodyPr/>
                    <a:lstStyle/>
                    <a:p>
                      <a:pPr algn="ctr"/>
                      <a:r>
                        <a:rPr lang="en-US" sz="1800" baseline="0" dirty="0"/>
                        <a:t>10</a:t>
                      </a:r>
                    </a:p>
                  </a:txBody>
                  <a:tcPr/>
                </a:tc>
                <a:tc>
                  <a:txBody>
                    <a:bodyPr/>
                    <a:lstStyle/>
                    <a:p>
                      <a:pPr algn="ctr"/>
                      <a:r>
                        <a:rPr lang="en-US" sz="1800" baseline="0" dirty="0"/>
                        <a:t>0</a:t>
                      </a:r>
                    </a:p>
                  </a:txBody>
                  <a:tcPr/>
                </a:tc>
                <a:tc>
                  <a:txBody>
                    <a:bodyPr/>
                    <a:lstStyle/>
                    <a:p>
                      <a:pPr algn="ctr"/>
                      <a:r>
                        <a:rPr lang="en-US" sz="1800" baseline="0" dirty="0"/>
                        <a:t>100%</a:t>
                      </a:r>
                    </a:p>
                  </a:txBody>
                  <a:tcPr/>
                </a:tc>
                <a:tc>
                  <a:txBody>
                    <a:bodyPr/>
                    <a:lstStyle/>
                    <a:p>
                      <a:pPr algn="ctr"/>
                      <a:r>
                        <a:rPr lang="en-US" sz="1800" baseline="0" dirty="0"/>
                        <a:t>0%</a:t>
                      </a:r>
                    </a:p>
                  </a:txBody>
                  <a:tcPr/>
                </a:tc>
                <a:tc>
                  <a:txBody>
                    <a:bodyPr/>
                    <a:lstStyle/>
                    <a:p>
                      <a:pPr algn="ctr"/>
                      <a:r>
                        <a:rPr lang="en-US" sz="1800" baseline="0" dirty="0"/>
                        <a:t>Perfect</a:t>
                      </a:r>
                    </a:p>
                  </a:txBody>
                  <a:tcPr/>
                </a:tc>
                <a:extLst>
                  <a:ext uri="{0D108BD9-81ED-4DB2-BD59-A6C34878D82A}">
                    <a16:rowId xmlns:a16="http://schemas.microsoft.com/office/drawing/2014/main" val="1893837101"/>
                  </a:ext>
                </a:extLst>
              </a:tr>
              <a:tr h="0">
                <a:tc>
                  <a:txBody>
                    <a:bodyPr/>
                    <a:lstStyle/>
                    <a:p>
                      <a:r>
                        <a:rPr lang="en-US" sz="1800" baseline="0" dirty="0"/>
                        <a:t>Total</a:t>
                      </a:r>
                    </a:p>
                  </a:txBody>
                  <a:tcPr/>
                </a:tc>
                <a:tc>
                  <a:txBody>
                    <a:bodyPr/>
                    <a:lstStyle/>
                    <a:p>
                      <a:pPr algn="ctr"/>
                      <a:r>
                        <a:rPr lang="en-US" sz="1800" baseline="0" dirty="0"/>
                        <a:t>47</a:t>
                      </a:r>
                    </a:p>
                  </a:txBody>
                  <a:tcPr/>
                </a:tc>
                <a:tc>
                  <a:txBody>
                    <a:bodyPr/>
                    <a:lstStyle/>
                    <a:p>
                      <a:pPr algn="ctr"/>
                      <a:r>
                        <a:rPr lang="en-US" sz="1800" baseline="0" dirty="0"/>
                        <a:t>1</a:t>
                      </a:r>
                    </a:p>
                  </a:txBody>
                  <a:tcPr/>
                </a:tc>
                <a:tc>
                  <a:txBody>
                    <a:bodyPr/>
                    <a:lstStyle/>
                    <a:p>
                      <a:pPr algn="ctr"/>
                      <a:r>
                        <a:rPr lang="en-US" sz="1800" baseline="0" dirty="0"/>
                        <a:t>35</a:t>
                      </a:r>
                    </a:p>
                  </a:txBody>
                  <a:tcPr/>
                </a:tc>
                <a:tc>
                  <a:txBody>
                    <a:bodyPr/>
                    <a:lstStyle/>
                    <a:p>
                      <a:pPr algn="ctr"/>
                      <a:r>
                        <a:rPr lang="en-US" sz="1800" baseline="0" dirty="0"/>
                        <a:t>0</a:t>
                      </a:r>
                    </a:p>
                  </a:txBody>
                  <a:tcPr/>
                </a:tc>
                <a:tc>
                  <a:txBody>
                    <a:bodyPr/>
                    <a:lstStyle/>
                    <a:p>
                      <a:pPr algn="ctr"/>
                      <a:r>
                        <a:rPr lang="en-US" sz="1800" baseline="0" dirty="0"/>
                        <a:t>97.9%</a:t>
                      </a:r>
                    </a:p>
                  </a:txBody>
                  <a:tcPr/>
                </a:tc>
                <a:tc>
                  <a:txBody>
                    <a:bodyPr/>
                    <a:lstStyle/>
                    <a:p>
                      <a:pPr algn="ctr"/>
                      <a:r>
                        <a:rPr lang="en-US" sz="1800" baseline="0" dirty="0"/>
                        <a:t>0%</a:t>
                      </a:r>
                    </a:p>
                  </a:txBody>
                  <a:tcPr/>
                </a:tc>
                <a:tc>
                  <a:txBody>
                    <a:bodyPr/>
                    <a:lstStyle/>
                    <a:p>
                      <a:pPr algn="ctr"/>
                      <a:r>
                        <a:rPr lang="en-US" sz="1800" baseline="0" dirty="0"/>
                        <a:t>83 events</a:t>
                      </a:r>
                    </a:p>
                  </a:txBody>
                  <a:tcPr/>
                </a:tc>
                <a:extLst>
                  <a:ext uri="{0D108BD9-81ED-4DB2-BD59-A6C34878D82A}">
                    <a16:rowId xmlns:a16="http://schemas.microsoft.com/office/drawing/2014/main" val="3660997272"/>
                  </a:ext>
                </a:extLst>
              </a:tr>
            </a:tbl>
          </a:graphicData>
        </a:graphic>
      </p:graphicFrame>
      <p:sp>
        <p:nvSpPr>
          <p:cNvPr id="63" name="TextBox 62">
            <a:extLst>
              <a:ext uri="{FF2B5EF4-FFF2-40B4-BE49-F238E27FC236}">
                <a16:creationId xmlns:a16="http://schemas.microsoft.com/office/drawing/2014/main" id="{1C4F2E6F-B299-A5E4-A9C3-70F2819761BB}"/>
              </a:ext>
            </a:extLst>
          </p:cNvPr>
          <p:cNvSpPr txBox="1"/>
          <p:nvPr/>
        </p:nvSpPr>
        <p:spPr>
          <a:xfrm>
            <a:off x="32567563" y="36629013"/>
            <a:ext cx="10620375" cy="6894195"/>
          </a:xfrm>
          <a:prstGeom prst="rect">
            <a:avLst/>
          </a:prstGeom>
          <a:noFill/>
        </p:spPr>
        <p:txBody>
          <a:bodyPr wrap="square" rtlCol="0">
            <a:spAutoFit/>
          </a:bodyPr>
          <a:lstStyle/>
          <a:p>
            <a:pPr marL="285750" indent="-285750">
              <a:buFont typeface="Arial" panose="020B0604020202020204" pitchFamily="34" charset="0"/>
              <a:buChar char="•"/>
            </a:pPr>
            <a:r>
              <a:rPr lang="en-CA" sz="1700" i="1" dirty="0"/>
              <a:t>Anthropic. (2026). Claude AI (Version 3.5 Sonnet) [Large language model]. </a:t>
            </a:r>
            <a:r>
              <a:rPr lang="en-CA" sz="1700" i="1" dirty="0">
                <a:hlinkClick r:id="rId5"/>
              </a:rPr>
              <a:t>https://claude.ai</a:t>
            </a:r>
            <a:endParaRPr lang="en-CA" sz="1700" dirty="0"/>
          </a:p>
          <a:p>
            <a:pPr marL="285750" indent="-285750">
              <a:buFont typeface="Arial" panose="020B0604020202020204" pitchFamily="34" charset="0"/>
              <a:buChar char="•"/>
            </a:pPr>
            <a:r>
              <a:rPr lang="en-CA" sz="1700" i="1" dirty="0"/>
              <a:t>Cruz, M. G., Alexander, M. E., &amp; Sullivan, A. L. (2019). Toward a model for estimating fire</a:t>
            </a:r>
            <a:r>
              <a:rPr lang="en-CA" sz="1700" dirty="0"/>
              <a:t> </a:t>
            </a:r>
            <a:r>
              <a:rPr lang="en-CA" sz="1700" i="1" dirty="0"/>
              <a:t>spread rate in seasonally dormant grasslands and shrublands. Annals of Forest Science,</a:t>
            </a:r>
            <a:r>
              <a:rPr lang="en-CA" sz="1700" dirty="0"/>
              <a:t> </a:t>
            </a:r>
            <a:r>
              <a:rPr lang="en-CA" sz="1700" i="1" dirty="0"/>
              <a:t>76(2), Article 44. https://</a:t>
            </a:r>
            <a:r>
              <a:rPr lang="en-CA" sz="1700" i="1" dirty="0" err="1"/>
              <a:t>doi.org</a:t>
            </a:r>
            <a:r>
              <a:rPr lang="en-CA" sz="1700" i="1" dirty="0"/>
              <a:t>/10.1007/s13595-019-0829-8</a:t>
            </a:r>
          </a:p>
          <a:p>
            <a:pPr marL="285750" indent="-285750">
              <a:buFont typeface="Arial" panose="020B0604020202020204" pitchFamily="34" charset="0"/>
              <a:buChar char="•"/>
            </a:pPr>
            <a:r>
              <a:rPr lang="en-CA" sz="1700" i="1" dirty="0"/>
              <a:t>Environment and Climate Change Canada. (n.d.-b). National Air Pollution Surveillance (NAPS)</a:t>
            </a:r>
            <a:r>
              <a:rPr lang="en-CA" sz="1700" dirty="0"/>
              <a:t> </a:t>
            </a:r>
            <a:r>
              <a:rPr lang="en-CA" sz="1700" i="1" dirty="0"/>
              <a:t>Program. Government of Canada. https://</a:t>
            </a:r>
            <a:r>
              <a:rPr lang="en-CA" sz="1700" i="1" dirty="0" err="1"/>
              <a:t>www.canada.ca</a:t>
            </a:r>
            <a:r>
              <a:rPr lang="en-CA" sz="1700" i="1" dirty="0"/>
              <a:t>/</a:t>
            </a:r>
            <a:r>
              <a:rPr lang="en-CA" sz="1700" i="1" dirty="0" err="1"/>
              <a:t>en</a:t>
            </a:r>
            <a:r>
              <a:rPr lang="en-CA" sz="1700" i="1" dirty="0"/>
              <a:t>/environment-</a:t>
            </a:r>
            <a:r>
              <a:rPr lang="en-CA" sz="1700" i="1" dirty="0" err="1"/>
              <a:t>climatechange</a:t>
            </a:r>
            <a:r>
              <a:rPr lang="en-CA" sz="1700" i="1" dirty="0"/>
              <a:t>/services/air-pollution/monitoring-networks-data/national-air-</a:t>
            </a:r>
            <a:r>
              <a:rPr lang="en-CA" sz="1700" i="1" dirty="0" err="1"/>
              <a:t>pollutionprogram.html</a:t>
            </a:r>
            <a:endParaRPr lang="en-CA" sz="1700" i="1" dirty="0"/>
          </a:p>
          <a:p>
            <a:pPr marL="285750" indent="-285750">
              <a:buFont typeface="Arial" panose="020B0604020202020204" pitchFamily="34" charset="0"/>
              <a:buChar char="•"/>
            </a:pPr>
            <a:r>
              <a:rPr lang="en-CA" sz="1700" i="1" dirty="0"/>
              <a:t>Environment and Climate Change Canada. (n.d.-c). PM2.5 data portal: National Air Pollution</a:t>
            </a:r>
            <a:r>
              <a:rPr lang="en-CA" sz="1700" dirty="0"/>
              <a:t> </a:t>
            </a:r>
            <a:r>
              <a:rPr lang="en-CA" sz="1700" i="1" dirty="0"/>
              <a:t>Surveillance (NAPS) Program. Government of Canada. https://</a:t>
            </a:r>
            <a:r>
              <a:rPr lang="en-CA" sz="1700" i="1" dirty="0" err="1"/>
              <a:t>datadonnees.az.ec.gc.ca</a:t>
            </a:r>
            <a:r>
              <a:rPr lang="en-CA" sz="1700" i="1" dirty="0"/>
              <a:t>/data/air/monitor/national-air-pollution-surveillance-</a:t>
            </a:r>
            <a:r>
              <a:rPr lang="en-CA" sz="1700" i="1" dirty="0" err="1"/>
              <a:t>napsprogram</a:t>
            </a:r>
            <a:r>
              <a:rPr lang="en-CA" sz="1700" i="1" dirty="0"/>
              <a:t>/</a:t>
            </a:r>
            <a:r>
              <a:rPr lang="en-CA" sz="1700" i="1" dirty="0" err="1"/>
              <a:t>Data-Donnees?lang</a:t>
            </a:r>
            <a:r>
              <a:rPr lang="en-CA" sz="1700" i="1" dirty="0"/>
              <a:t>=</a:t>
            </a:r>
            <a:r>
              <a:rPr lang="en-CA" sz="1700" i="1" dirty="0" err="1"/>
              <a:t>en</a:t>
            </a:r>
            <a:endParaRPr lang="en-CA" sz="1700" i="1" dirty="0"/>
          </a:p>
          <a:p>
            <a:pPr marL="285750" indent="-285750">
              <a:buFont typeface="Arial" panose="020B0604020202020204" pitchFamily="34" charset="0"/>
              <a:buChar char="•"/>
            </a:pPr>
            <a:r>
              <a:rPr lang="en-CA" sz="1700" i="1" dirty="0"/>
              <a:t>Environment and Climate Change Canada. (n.d.-d). Representative Concentration Pathways. Government of Canada. </a:t>
            </a:r>
            <a:r>
              <a:rPr lang="en-CA" sz="1700" i="1" dirty="0">
                <a:hlinkClick r:id="rId6"/>
              </a:rPr>
              <a:t>https://climate-scenarios.canada.ca/?page=scen-rcp</a:t>
            </a:r>
            <a:endParaRPr lang="en-CA" sz="1700" i="1" dirty="0"/>
          </a:p>
          <a:p>
            <a:pPr marL="285750" indent="-285750">
              <a:buFont typeface="Arial" panose="020B0604020202020204" pitchFamily="34" charset="0"/>
              <a:buChar char="•"/>
            </a:pPr>
            <a:r>
              <a:rPr lang="en-CA" sz="1700" i="1" dirty="0" err="1"/>
              <a:t>IQAir</a:t>
            </a:r>
            <a:r>
              <a:rPr lang="en-CA" sz="1700" i="1" dirty="0"/>
              <a:t>. (2021). WHO air quality guidelines. https://</a:t>
            </a:r>
            <a:r>
              <a:rPr lang="en-CA" sz="1700" i="1" dirty="0" err="1"/>
              <a:t>www.iqair.com</a:t>
            </a:r>
            <a:r>
              <a:rPr lang="en-CA" sz="1700" i="1" dirty="0"/>
              <a:t>/ca/newsroom/2021-who-airquality-Guidelines</a:t>
            </a:r>
            <a:endParaRPr lang="en-CA" sz="1700" dirty="0"/>
          </a:p>
          <a:p>
            <a:pPr marL="285750" indent="-285750">
              <a:buFont typeface="Arial" panose="020B0604020202020204" pitchFamily="34" charset="0"/>
              <a:buChar char="•"/>
            </a:pPr>
            <a:r>
              <a:rPr lang="en-CA" sz="1700" i="1" dirty="0"/>
              <a:t>National Forestry Database of Canada. (n.d.). Forest fires. Canadian Council of Forest Ministers.</a:t>
            </a:r>
            <a:r>
              <a:rPr lang="en-CA" sz="1700" dirty="0"/>
              <a:t> </a:t>
            </a:r>
            <a:r>
              <a:rPr lang="en-CA" sz="1700" i="1" dirty="0"/>
              <a:t>http://</a:t>
            </a:r>
            <a:r>
              <a:rPr lang="en-CA" sz="1700" i="1" dirty="0" err="1"/>
              <a:t>nfdp.ccfm.org</a:t>
            </a:r>
            <a:r>
              <a:rPr lang="en-CA" sz="1700" i="1" dirty="0"/>
              <a:t>/</a:t>
            </a:r>
            <a:r>
              <a:rPr lang="en-CA" sz="1700" i="1" dirty="0" err="1"/>
              <a:t>en</a:t>
            </a:r>
            <a:r>
              <a:rPr lang="en-CA" sz="1700" i="1" dirty="0"/>
              <a:t>/data/fires.php#tab323</a:t>
            </a:r>
          </a:p>
          <a:p>
            <a:pPr marL="285750" indent="-285750">
              <a:buFont typeface="Arial" panose="020B0604020202020204" pitchFamily="34" charset="0"/>
              <a:buChar char="•"/>
            </a:pPr>
            <a:r>
              <a:rPr lang="en-CA" sz="1700" i="1" dirty="0"/>
              <a:t>United States Environmental Protection Agency. (n.d.). Air quality data: Download daily data.</a:t>
            </a:r>
            <a:r>
              <a:rPr lang="en-CA" sz="1700" dirty="0"/>
              <a:t> </a:t>
            </a:r>
            <a:r>
              <a:rPr lang="en-CA" sz="1700" i="1" dirty="0"/>
              <a:t>https://</a:t>
            </a:r>
            <a:r>
              <a:rPr lang="en-CA" sz="1700" i="1" dirty="0" err="1"/>
              <a:t>www.epa.gov</a:t>
            </a:r>
            <a:r>
              <a:rPr lang="en-CA" sz="1700" i="1" dirty="0"/>
              <a:t>/outdoor-air-quality-data/download-daily-data</a:t>
            </a:r>
            <a:endParaRPr lang="en-CA" sz="1700" dirty="0"/>
          </a:p>
          <a:p>
            <a:endParaRPr lang="en-CA" sz="1700" i="1" dirty="0"/>
          </a:p>
          <a:p>
            <a:r>
              <a:rPr lang="en-CA" sz="1700" b="1" i="1" dirty="0"/>
              <a:t>Notes on AI Tool Usage</a:t>
            </a:r>
            <a:endParaRPr lang="en-CA" sz="1700" b="1" dirty="0"/>
          </a:p>
          <a:p>
            <a:pPr marL="285750" indent="-285750">
              <a:buFont typeface="Arial" panose="020B0604020202020204" pitchFamily="34" charset="0"/>
              <a:buChar char="•"/>
            </a:pPr>
            <a:r>
              <a:rPr lang="en-CA" sz="1700" i="1" dirty="0"/>
              <a:t>Claude AI (Anthropic, 2026) was used for the following components of this research project:</a:t>
            </a:r>
            <a:endParaRPr lang="en-CA" sz="1700" dirty="0"/>
          </a:p>
          <a:p>
            <a:pPr marL="285750" indent="-285750">
              <a:buFont typeface="Arial" panose="020B0604020202020204" pitchFamily="34" charset="0"/>
              <a:buChar char="•"/>
            </a:pPr>
            <a:r>
              <a:rPr lang="en-CA" sz="1700" i="1" dirty="0"/>
              <a:t>Large-scale data processing of 36+ million hourly PM₂.₅ observations from the NAPS</a:t>
            </a:r>
            <a:r>
              <a:rPr lang="en-CA" sz="1700" dirty="0"/>
              <a:t> </a:t>
            </a:r>
            <a:r>
              <a:rPr lang="en-CA" sz="1700" i="1" dirty="0"/>
              <a:t>and US EPA databases</a:t>
            </a:r>
            <a:endParaRPr lang="en-CA" sz="1700" dirty="0"/>
          </a:p>
          <a:p>
            <a:pPr marL="285750" indent="-285750">
              <a:buFont typeface="Arial" panose="020B0604020202020204" pitchFamily="34" charset="0"/>
              <a:buChar char="•"/>
            </a:pPr>
            <a:r>
              <a:rPr lang="en-CA" sz="1700" i="1" dirty="0"/>
              <a:t>Linear regression analysis for 445 monitoring stations across Canada and the United</a:t>
            </a:r>
            <a:r>
              <a:rPr lang="en-CA" sz="1700" dirty="0"/>
              <a:t> </a:t>
            </a:r>
            <a:r>
              <a:rPr lang="en-CA" sz="1700" i="1" dirty="0"/>
              <a:t>States</a:t>
            </a:r>
            <a:endParaRPr lang="en-CA" sz="1700" dirty="0"/>
          </a:p>
          <a:p>
            <a:pPr marL="285750" indent="-285750">
              <a:buFont typeface="Arial" panose="020B0604020202020204" pitchFamily="34" charset="0"/>
              <a:buChar char="•"/>
            </a:pPr>
            <a:r>
              <a:rPr lang="en-CA" sz="1700" i="1" dirty="0"/>
              <a:t>Generation of data visualizations, including maps, scatter plots, and trend analyses</a:t>
            </a:r>
            <a:endParaRPr lang="en-CA" sz="1700" dirty="0"/>
          </a:p>
          <a:p>
            <a:pPr marL="285750" indent="-285750">
              <a:buFont typeface="Arial" panose="020B0604020202020204" pitchFamily="34" charset="0"/>
              <a:buChar char="•"/>
            </a:pPr>
            <a:r>
              <a:rPr lang="en-CA" sz="1700" i="1" dirty="0"/>
              <a:t>Cross-platform validation was performed using four independent AI platforms (Claude,</a:t>
            </a:r>
            <a:r>
              <a:rPr lang="en-CA" sz="1700" dirty="0"/>
              <a:t> </a:t>
            </a:r>
            <a:r>
              <a:rPr lang="en-CA" sz="1700" i="1" dirty="0"/>
              <a:t>ChatGPT, Gemini, and Jules) to confirm reproducibility of statistical results</a:t>
            </a:r>
            <a:endParaRPr lang="en-CA" sz="1700" dirty="0"/>
          </a:p>
        </p:txBody>
      </p:sp>
      <p:sp>
        <p:nvSpPr>
          <p:cNvPr id="64" name="TextBox 63">
            <a:extLst>
              <a:ext uri="{FF2B5EF4-FFF2-40B4-BE49-F238E27FC236}">
                <a16:creationId xmlns:a16="http://schemas.microsoft.com/office/drawing/2014/main" id="{5793E1A7-54B6-26C0-6713-6D458B567B00}"/>
              </a:ext>
            </a:extLst>
          </p:cNvPr>
          <p:cNvSpPr txBox="1"/>
          <p:nvPr/>
        </p:nvSpPr>
        <p:spPr>
          <a:xfrm>
            <a:off x="32567563" y="10604105"/>
            <a:ext cx="10620375" cy="1015663"/>
          </a:xfrm>
          <a:prstGeom prst="rect">
            <a:avLst/>
          </a:prstGeom>
          <a:noFill/>
        </p:spPr>
        <p:txBody>
          <a:bodyPr wrap="square" rtlCol="0">
            <a:spAutoFit/>
          </a:bodyPr>
          <a:lstStyle/>
          <a:p>
            <a:r>
              <a:rPr lang="en-US" sz="2000" dirty="0"/>
              <a:t>Table 2: Confusion matrix results for the PM</a:t>
            </a:r>
            <a:r>
              <a:rPr lang="en-US" sz="2000" baseline="-25000" dirty="0"/>
              <a:t>2.5 </a:t>
            </a:r>
            <a:r>
              <a:rPr lang="en-US" sz="2000" dirty="0"/>
              <a:t>Early Warning System, validated using 83 historical wildfire smoke events (2003-2023). </a:t>
            </a:r>
            <a:r>
              <a:rPr lang="en-US" sz="2000" i="1" dirty="0">
                <a:cs typeface="Arial" panose="020B0604020202020204" pitchFamily="34" charset="0"/>
              </a:rPr>
              <a:t>Table created with PowerPoint.</a:t>
            </a:r>
            <a:endParaRPr lang="en-US" sz="2000" i="1" dirty="0"/>
          </a:p>
          <a:p>
            <a:r>
              <a:rPr lang="en-US" sz="2000" dirty="0"/>
              <a:t>An “event” is defined as a city-level smoke impact; a single wildfire may affect multiple cities. </a:t>
            </a:r>
          </a:p>
        </p:txBody>
      </p:sp>
      <p:sp>
        <p:nvSpPr>
          <p:cNvPr id="76" name="Rounded Rectangle 75">
            <a:extLst>
              <a:ext uri="{FF2B5EF4-FFF2-40B4-BE49-F238E27FC236}">
                <a16:creationId xmlns:a16="http://schemas.microsoft.com/office/drawing/2014/main" id="{3E20C7FA-B72B-9D6B-B610-A7BAD5F1845A}"/>
              </a:ext>
            </a:extLst>
          </p:cNvPr>
          <p:cNvSpPr/>
          <p:nvPr/>
        </p:nvSpPr>
        <p:spPr>
          <a:xfrm>
            <a:off x="554713" y="7461802"/>
            <a:ext cx="10261600"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Research Question</a:t>
            </a:r>
          </a:p>
        </p:txBody>
      </p:sp>
      <p:sp>
        <p:nvSpPr>
          <p:cNvPr id="77" name="Rounded Rectangle 76">
            <a:extLst>
              <a:ext uri="{FF2B5EF4-FFF2-40B4-BE49-F238E27FC236}">
                <a16:creationId xmlns:a16="http://schemas.microsoft.com/office/drawing/2014/main" id="{61B4A9C2-976D-2BBB-C92D-53595F9F73FE}"/>
              </a:ext>
            </a:extLst>
          </p:cNvPr>
          <p:cNvSpPr/>
          <p:nvPr/>
        </p:nvSpPr>
        <p:spPr>
          <a:xfrm>
            <a:off x="703263" y="9991725"/>
            <a:ext cx="10261600"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Data Sources</a:t>
            </a:r>
          </a:p>
        </p:txBody>
      </p:sp>
      <p:sp>
        <p:nvSpPr>
          <p:cNvPr id="78" name="Rounded Rectangle 77">
            <a:extLst>
              <a:ext uri="{FF2B5EF4-FFF2-40B4-BE49-F238E27FC236}">
                <a16:creationId xmlns:a16="http://schemas.microsoft.com/office/drawing/2014/main" id="{88849AB6-D14E-35FB-C1FB-9FCB063425E2}"/>
              </a:ext>
            </a:extLst>
          </p:cNvPr>
          <p:cNvSpPr/>
          <p:nvPr/>
        </p:nvSpPr>
        <p:spPr>
          <a:xfrm>
            <a:off x="703263" y="13321983"/>
            <a:ext cx="10261600"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Methods</a:t>
            </a:r>
          </a:p>
        </p:txBody>
      </p:sp>
      <p:sp>
        <p:nvSpPr>
          <p:cNvPr id="79" name="Rounded Rectangle 78">
            <a:extLst>
              <a:ext uri="{FF2B5EF4-FFF2-40B4-BE49-F238E27FC236}">
                <a16:creationId xmlns:a16="http://schemas.microsoft.com/office/drawing/2014/main" id="{D7AE7323-8BE5-E90C-EE47-1C933BA6975A}"/>
              </a:ext>
            </a:extLst>
          </p:cNvPr>
          <p:cNvSpPr/>
          <p:nvPr/>
        </p:nvSpPr>
        <p:spPr>
          <a:xfrm>
            <a:off x="703263" y="23940894"/>
            <a:ext cx="10261600"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National Air Pollution Surveillance (NAPS)</a:t>
            </a:r>
          </a:p>
        </p:txBody>
      </p:sp>
      <p:sp>
        <p:nvSpPr>
          <p:cNvPr id="80" name="Rounded Rectangle 79">
            <a:extLst>
              <a:ext uri="{FF2B5EF4-FFF2-40B4-BE49-F238E27FC236}">
                <a16:creationId xmlns:a16="http://schemas.microsoft.com/office/drawing/2014/main" id="{153C1A24-1942-F251-AD43-920E08C74AC6}"/>
              </a:ext>
            </a:extLst>
          </p:cNvPr>
          <p:cNvSpPr/>
          <p:nvPr/>
        </p:nvSpPr>
        <p:spPr>
          <a:xfrm>
            <a:off x="11684000" y="703263"/>
            <a:ext cx="20523200"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Forest Fire Burn Area Analysis</a:t>
            </a:r>
          </a:p>
        </p:txBody>
      </p:sp>
      <p:sp>
        <p:nvSpPr>
          <p:cNvPr id="82" name="Rounded Rectangle 81">
            <a:extLst>
              <a:ext uri="{FF2B5EF4-FFF2-40B4-BE49-F238E27FC236}">
                <a16:creationId xmlns:a16="http://schemas.microsoft.com/office/drawing/2014/main" id="{30B7F776-E616-6EE5-96FA-162C26C1E8FE}"/>
              </a:ext>
            </a:extLst>
          </p:cNvPr>
          <p:cNvSpPr/>
          <p:nvPr/>
        </p:nvSpPr>
        <p:spPr>
          <a:xfrm>
            <a:off x="11684000" y="8710724"/>
            <a:ext cx="20523200"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The C.L.E.A.R System: The NAPS Early Warning Station Network</a:t>
            </a:r>
          </a:p>
        </p:txBody>
      </p:sp>
      <p:sp>
        <p:nvSpPr>
          <p:cNvPr id="84" name="Rounded Rectangle 83">
            <a:extLst>
              <a:ext uri="{FF2B5EF4-FFF2-40B4-BE49-F238E27FC236}">
                <a16:creationId xmlns:a16="http://schemas.microsoft.com/office/drawing/2014/main" id="{352E0676-E0AC-2CFD-8A14-C8F069BF500A}"/>
              </a:ext>
            </a:extLst>
          </p:cNvPr>
          <p:cNvSpPr/>
          <p:nvPr/>
        </p:nvSpPr>
        <p:spPr>
          <a:xfrm>
            <a:off x="32567563" y="703263"/>
            <a:ext cx="10620375"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AI Platform Validation</a:t>
            </a:r>
          </a:p>
        </p:txBody>
      </p:sp>
      <p:pic>
        <p:nvPicPr>
          <p:cNvPr id="116" name="Picture 115" descr="A graph of statistical data&#10;&#10;AI-generated content may be incorrect.">
            <a:extLst>
              <a:ext uri="{FF2B5EF4-FFF2-40B4-BE49-F238E27FC236}">
                <a16:creationId xmlns:a16="http://schemas.microsoft.com/office/drawing/2014/main" id="{0FDE9EC9-5D81-6332-4421-B9C1033B5518}"/>
              </a:ext>
            </a:extLst>
          </p:cNvPr>
          <p:cNvPicPr>
            <a:picLocks noChangeAspect="1"/>
          </p:cNvPicPr>
          <p:nvPr/>
        </p:nvPicPr>
        <p:blipFill>
          <a:blip r:embed="rId7"/>
          <a:stretch>
            <a:fillRect/>
          </a:stretch>
        </p:blipFill>
        <p:spPr>
          <a:xfrm>
            <a:off x="11684000" y="1662793"/>
            <a:ext cx="20523201" cy="5775988"/>
          </a:xfrm>
          <a:prstGeom prst="rect">
            <a:avLst/>
          </a:prstGeom>
        </p:spPr>
      </p:pic>
      <p:pic>
        <p:nvPicPr>
          <p:cNvPr id="142" name="Picture 141" descr="A graph with numbers and a line of data&#10;&#10;AI-generated content may be incorrect.">
            <a:extLst>
              <a:ext uri="{FF2B5EF4-FFF2-40B4-BE49-F238E27FC236}">
                <a16:creationId xmlns:a16="http://schemas.microsoft.com/office/drawing/2014/main" id="{A649C0BD-BE80-C3AB-DF26-CEC8D3A379F7}"/>
              </a:ext>
            </a:extLst>
          </p:cNvPr>
          <p:cNvPicPr>
            <a:picLocks noChangeAspect="1"/>
          </p:cNvPicPr>
          <p:nvPr/>
        </p:nvPicPr>
        <p:blipFill>
          <a:blip r:embed="rId8"/>
          <a:stretch>
            <a:fillRect/>
          </a:stretch>
        </p:blipFill>
        <p:spPr>
          <a:xfrm>
            <a:off x="47802705" y="29718453"/>
            <a:ext cx="4608513" cy="4608513"/>
          </a:xfrm>
          <a:prstGeom prst="rect">
            <a:avLst/>
          </a:prstGeom>
        </p:spPr>
      </p:pic>
      <p:pic>
        <p:nvPicPr>
          <p:cNvPr id="144" name="Picture 143" descr="A graph showing a distance from montreal and pm2. 5&#10;&#10;AI-generated content may be incorrect.">
            <a:extLst>
              <a:ext uri="{FF2B5EF4-FFF2-40B4-BE49-F238E27FC236}">
                <a16:creationId xmlns:a16="http://schemas.microsoft.com/office/drawing/2014/main" id="{1DE2297E-FA76-B9CB-70BA-EC791858D23F}"/>
              </a:ext>
            </a:extLst>
          </p:cNvPr>
          <p:cNvPicPr>
            <a:picLocks noChangeAspect="1"/>
          </p:cNvPicPr>
          <p:nvPr/>
        </p:nvPicPr>
        <p:blipFill>
          <a:blip r:embed="rId9"/>
          <a:stretch>
            <a:fillRect/>
          </a:stretch>
        </p:blipFill>
        <p:spPr>
          <a:xfrm>
            <a:off x="48617867" y="39282687"/>
            <a:ext cx="4608513" cy="4608513"/>
          </a:xfrm>
          <a:prstGeom prst="rect">
            <a:avLst/>
          </a:prstGeom>
        </p:spPr>
      </p:pic>
      <p:pic>
        <p:nvPicPr>
          <p:cNvPr id="148" name="Picture 147" descr="A graph with numbers and points&#10;&#10;AI-generated content may be incorrect.">
            <a:extLst>
              <a:ext uri="{FF2B5EF4-FFF2-40B4-BE49-F238E27FC236}">
                <a16:creationId xmlns:a16="http://schemas.microsoft.com/office/drawing/2014/main" id="{CFCCCC7A-0B78-7756-FE1D-8130F247F387}"/>
              </a:ext>
            </a:extLst>
          </p:cNvPr>
          <p:cNvPicPr>
            <a:picLocks noChangeAspect="1"/>
          </p:cNvPicPr>
          <p:nvPr/>
        </p:nvPicPr>
        <p:blipFill>
          <a:blip r:embed="rId10"/>
          <a:stretch>
            <a:fillRect/>
          </a:stretch>
        </p:blipFill>
        <p:spPr>
          <a:xfrm>
            <a:off x="46922192" y="17333307"/>
            <a:ext cx="4627488" cy="4627488"/>
          </a:xfrm>
          <a:prstGeom prst="rect">
            <a:avLst/>
          </a:prstGeom>
        </p:spPr>
      </p:pic>
      <p:sp>
        <p:nvSpPr>
          <p:cNvPr id="155" name="Rounded Rectangle 154">
            <a:extLst>
              <a:ext uri="{FF2B5EF4-FFF2-40B4-BE49-F238E27FC236}">
                <a16:creationId xmlns:a16="http://schemas.microsoft.com/office/drawing/2014/main" id="{E963E291-98F2-4268-3381-9A13A0C057AF}"/>
              </a:ext>
            </a:extLst>
          </p:cNvPr>
          <p:cNvSpPr/>
          <p:nvPr/>
        </p:nvSpPr>
        <p:spPr>
          <a:xfrm>
            <a:off x="12044363" y="33022332"/>
            <a:ext cx="19802475"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How the C.L.E.A.R. Early Warning System Works: A Real Example</a:t>
            </a:r>
          </a:p>
        </p:txBody>
      </p:sp>
      <p:sp>
        <p:nvSpPr>
          <p:cNvPr id="156" name="Rounded Rectangle 155">
            <a:extLst>
              <a:ext uri="{FF2B5EF4-FFF2-40B4-BE49-F238E27FC236}">
                <a16:creationId xmlns:a16="http://schemas.microsoft.com/office/drawing/2014/main" id="{8A9AFC63-A9E0-498E-EABD-10CBE737AB0C}"/>
              </a:ext>
            </a:extLst>
          </p:cNvPr>
          <p:cNvSpPr/>
          <p:nvPr/>
        </p:nvSpPr>
        <p:spPr>
          <a:xfrm>
            <a:off x="32567563" y="7125780"/>
            <a:ext cx="10620375"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Historical Validation</a:t>
            </a:r>
          </a:p>
        </p:txBody>
      </p:sp>
      <p:sp>
        <p:nvSpPr>
          <p:cNvPr id="157" name="Rounded Rectangle 156">
            <a:extLst>
              <a:ext uri="{FF2B5EF4-FFF2-40B4-BE49-F238E27FC236}">
                <a16:creationId xmlns:a16="http://schemas.microsoft.com/office/drawing/2014/main" id="{23F492EF-3327-EB5E-9DC7-369E92F140DB}"/>
              </a:ext>
            </a:extLst>
          </p:cNvPr>
          <p:cNvSpPr/>
          <p:nvPr/>
        </p:nvSpPr>
        <p:spPr>
          <a:xfrm>
            <a:off x="32567563" y="19489119"/>
            <a:ext cx="10620375"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2024 Data Validation</a:t>
            </a:r>
          </a:p>
        </p:txBody>
      </p:sp>
      <p:sp>
        <p:nvSpPr>
          <p:cNvPr id="158" name="Rounded Rectangle 157">
            <a:extLst>
              <a:ext uri="{FF2B5EF4-FFF2-40B4-BE49-F238E27FC236}">
                <a16:creationId xmlns:a16="http://schemas.microsoft.com/office/drawing/2014/main" id="{8E7892F3-95B0-0A7D-02F4-32A5E474117C}"/>
              </a:ext>
            </a:extLst>
          </p:cNvPr>
          <p:cNvSpPr/>
          <p:nvPr/>
        </p:nvSpPr>
        <p:spPr>
          <a:xfrm>
            <a:off x="32567563" y="22216175"/>
            <a:ext cx="10620375"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Real-Time Automated C.L.E.A.R. Alert System</a:t>
            </a:r>
          </a:p>
        </p:txBody>
      </p:sp>
      <p:sp>
        <p:nvSpPr>
          <p:cNvPr id="159" name="Rounded Rectangle 158">
            <a:extLst>
              <a:ext uri="{FF2B5EF4-FFF2-40B4-BE49-F238E27FC236}">
                <a16:creationId xmlns:a16="http://schemas.microsoft.com/office/drawing/2014/main" id="{1C56B8D0-7859-F45C-CF54-FEA3A9586709}"/>
              </a:ext>
            </a:extLst>
          </p:cNvPr>
          <p:cNvSpPr/>
          <p:nvPr/>
        </p:nvSpPr>
        <p:spPr>
          <a:xfrm>
            <a:off x="32567563" y="25038145"/>
            <a:ext cx="10620375"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Conclusion</a:t>
            </a:r>
          </a:p>
        </p:txBody>
      </p:sp>
      <p:sp>
        <p:nvSpPr>
          <p:cNvPr id="160" name="Rounded Rectangle 159">
            <a:extLst>
              <a:ext uri="{FF2B5EF4-FFF2-40B4-BE49-F238E27FC236}">
                <a16:creationId xmlns:a16="http://schemas.microsoft.com/office/drawing/2014/main" id="{700A3969-D207-E0E0-8FB3-F059E7A65BD9}"/>
              </a:ext>
            </a:extLst>
          </p:cNvPr>
          <p:cNvSpPr/>
          <p:nvPr/>
        </p:nvSpPr>
        <p:spPr>
          <a:xfrm>
            <a:off x="32567563" y="35858143"/>
            <a:ext cx="10620375"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Data Sources and Acknowledgements</a:t>
            </a:r>
          </a:p>
        </p:txBody>
      </p:sp>
      <p:sp>
        <p:nvSpPr>
          <p:cNvPr id="167" name="Rounded Rectangle 166">
            <a:extLst>
              <a:ext uri="{FF2B5EF4-FFF2-40B4-BE49-F238E27FC236}">
                <a16:creationId xmlns:a16="http://schemas.microsoft.com/office/drawing/2014/main" id="{94763E6D-B478-55D1-05C0-83CA91B62E52}"/>
              </a:ext>
            </a:extLst>
          </p:cNvPr>
          <p:cNvSpPr/>
          <p:nvPr/>
        </p:nvSpPr>
        <p:spPr>
          <a:xfrm>
            <a:off x="703263" y="35329005"/>
            <a:ext cx="10261600"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System Flowchart</a:t>
            </a:r>
          </a:p>
        </p:txBody>
      </p:sp>
      <p:sp>
        <p:nvSpPr>
          <p:cNvPr id="170" name="TextBox 169">
            <a:extLst>
              <a:ext uri="{FF2B5EF4-FFF2-40B4-BE49-F238E27FC236}">
                <a16:creationId xmlns:a16="http://schemas.microsoft.com/office/drawing/2014/main" id="{36AA4917-82AE-8592-D6ED-82F800F3237F}"/>
              </a:ext>
            </a:extLst>
          </p:cNvPr>
          <p:cNvSpPr txBox="1"/>
          <p:nvPr/>
        </p:nvSpPr>
        <p:spPr>
          <a:xfrm>
            <a:off x="703263" y="41265879"/>
            <a:ext cx="10261600" cy="1938992"/>
          </a:xfrm>
          <a:prstGeom prst="rect">
            <a:avLst/>
          </a:prstGeom>
          <a:noFill/>
        </p:spPr>
        <p:txBody>
          <a:bodyPr wrap="square" rtlCol="0">
            <a:spAutoFit/>
          </a:bodyPr>
          <a:lstStyle/>
          <a:p>
            <a:r>
              <a:rPr lang="en-US" sz="2000" dirty="0"/>
              <a:t>Figure 2: </a:t>
            </a:r>
            <a:r>
              <a:rPr lang="en-CA" sz="2000" dirty="0"/>
              <a:t>Correlation of PM2.5 Concentrations with Canadian AQHI Risk Levels. This chart synthesizes the PM</a:t>
            </a:r>
            <a:r>
              <a:rPr lang="en-CA" sz="2000" baseline="-25000" dirty="0"/>
              <a:t>2.5</a:t>
            </a:r>
            <a:r>
              <a:rPr lang="en-CA" sz="2000" dirty="0"/>
              <a:t> concentration breakpoints used in AQHI-Plus wildfire amendment (Yao et al., 2019) with national safety benchmarks (CCME, 2023) and global health guidelines (WHO, 2021). Risk categories and indoor recommendations are derived from Health Canada’s residential air quality framework. The visualization was created using</a:t>
            </a:r>
            <a:r>
              <a:rPr lang="en-CA" sz="2000" i="1" dirty="0"/>
              <a:t> Adobe Photoshop.</a:t>
            </a:r>
            <a:endParaRPr lang="en-US" sz="2000" i="1" dirty="0"/>
          </a:p>
        </p:txBody>
      </p:sp>
      <p:sp>
        <p:nvSpPr>
          <p:cNvPr id="171" name="TextBox 170">
            <a:extLst>
              <a:ext uri="{FF2B5EF4-FFF2-40B4-BE49-F238E27FC236}">
                <a16:creationId xmlns:a16="http://schemas.microsoft.com/office/drawing/2014/main" id="{8C486C6F-AE78-8153-DD9A-B4C93725CCCB}"/>
              </a:ext>
            </a:extLst>
          </p:cNvPr>
          <p:cNvSpPr txBox="1"/>
          <p:nvPr/>
        </p:nvSpPr>
        <p:spPr>
          <a:xfrm>
            <a:off x="22305963" y="39900138"/>
            <a:ext cx="9540875" cy="707886"/>
          </a:xfrm>
          <a:prstGeom prst="rect">
            <a:avLst/>
          </a:prstGeom>
          <a:noFill/>
        </p:spPr>
        <p:txBody>
          <a:bodyPr wrap="square" rtlCol="0">
            <a:spAutoFit/>
          </a:bodyPr>
          <a:lstStyle/>
          <a:p>
            <a:r>
              <a:rPr lang="en-US" sz="2000" dirty="0"/>
              <a:t>Figure 9: Example of C.L.E.A.R. early warning system. </a:t>
            </a:r>
            <a:r>
              <a:rPr lang="en-CA" sz="2000" i="1" dirty="0">
                <a:cs typeface="Arial" panose="020B0604020202020204" pitchFamily="34" charset="0"/>
              </a:rPr>
              <a:t>Visualization created with PowerPoint and Adobe Photoshop. </a:t>
            </a:r>
            <a:endParaRPr lang="en-US" sz="2000" i="1" dirty="0"/>
          </a:p>
        </p:txBody>
      </p:sp>
      <p:sp>
        <p:nvSpPr>
          <p:cNvPr id="174" name="Rounded Rectangle 173">
            <a:extLst>
              <a:ext uri="{FF2B5EF4-FFF2-40B4-BE49-F238E27FC236}">
                <a16:creationId xmlns:a16="http://schemas.microsoft.com/office/drawing/2014/main" id="{ADABB020-64C2-4577-EEB1-CCF49796A791}"/>
              </a:ext>
            </a:extLst>
          </p:cNvPr>
          <p:cNvSpPr/>
          <p:nvPr/>
        </p:nvSpPr>
        <p:spPr>
          <a:xfrm>
            <a:off x="32567563" y="33083501"/>
            <a:ext cx="10620375" cy="723201"/>
          </a:xfrm>
          <a:prstGeom prst="roundRect">
            <a:avLst/>
          </a:prstGeom>
          <a:solidFill>
            <a:srgbClr val="1F4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Future Work</a:t>
            </a:r>
          </a:p>
        </p:txBody>
      </p:sp>
      <p:sp>
        <p:nvSpPr>
          <p:cNvPr id="179" name="Rounded Rectangle 178">
            <a:extLst>
              <a:ext uri="{FF2B5EF4-FFF2-40B4-BE49-F238E27FC236}">
                <a16:creationId xmlns:a16="http://schemas.microsoft.com/office/drawing/2014/main" id="{0D02C7DE-F1C1-F051-3FDB-1426F53773B4}"/>
              </a:ext>
            </a:extLst>
          </p:cNvPr>
          <p:cNvSpPr/>
          <p:nvPr/>
        </p:nvSpPr>
        <p:spPr>
          <a:xfrm>
            <a:off x="33606232" y="11882438"/>
            <a:ext cx="8650224" cy="1422400"/>
          </a:xfrm>
          <a:prstGeom prst="roundRect">
            <a:avLst/>
          </a:prstGeom>
          <a:solidFill>
            <a:srgbClr val="2A641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b="1" spc="300" dirty="0"/>
              <a:t>Near-Perfect Validation</a:t>
            </a:r>
          </a:p>
          <a:p>
            <a:pPr algn="ctr"/>
            <a:r>
              <a:rPr lang="en-CA" sz="2200" dirty="0"/>
              <a:t>47 of 48 smoke events (97.9%) </a:t>
            </a:r>
          </a:p>
          <a:p>
            <a:pPr algn="ctr"/>
            <a:r>
              <a:rPr lang="en-CA" sz="2200" dirty="0"/>
              <a:t>successfully detected</a:t>
            </a:r>
          </a:p>
        </p:txBody>
      </p:sp>
      <p:sp>
        <p:nvSpPr>
          <p:cNvPr id="181" name="Rounded Rectangle 180">
            <a:extLst>
              <a:ext uri="{FF2B5EF4-FFF2-40B4-BE49-F238E27FC236}">
                <a16:creationId xmlns:a16="http://schemas.microsoft.com/office/drawing/2014/main" id="{219028C6-BBB5-A73B-0BEA-A61C65609929}"/>
              </a:ext>
            </a:extLst>
          </p:cNvPr>
          <p:cNvSpPr/>
          <p:nvPr/>
        </p:nvSpPr>
        <p:spPr>
          <a:xfrm>
            <a:off x="33592516" y="13495338"/>
            <a:ext cx="8702040" cy="1422400"/>
          </a:xfrm>
          <a:prstGeom prst="roundRect">
            <a:avLst/>
          </a:prstGeom>
          <a:solidFill>
            <a:srgbClr val="1D829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b="1" spc="300" dirty="0"/>
              <a:t>Zero False Alarms</a:t>
            </a:r>
          </a:p>
          <a:p>
            <a:pPr algn="ctr"/>
            <a:r>
              <a:rPr lang="en-CA" sz="2200" dirty="0"/>
              <a:t>All 35 non-impact forest fires</a:t>
            </a:r>
          </a:p>
          <a:p>
            <a:pPr algn="ctr"/>
            <a:r>
              <a:rPr lang="en-CA" sz="2200" dirty="0"/>
              <a:t>received NO warning</a:t>
            </a:r>
          </a:p>
        </p:txBody>
      </p:sp>
      <p:sp>
        <p:nvSpPr>
          <p:cNvPr id="182" name="Rounded Rectangle 181">
            <a:extLst>
              <a:ext uri="{FF2B5EF4-FFF2-40B4-BE49-F238E27FC236}">
                <a16:creationId xmlns:a16="http://schemas.microsoft.com/office/drawing/2014/main" id="{359BCB0E-13E3-96FA-3AC2-A4D3C46ADA31}"/>
              </a:ext>
            </a:extLst>
          </p:cNvPr>
          <p:cNvSpPr/>
          <p:nvPr/>
        </p:nvSpPr>
        <p:spPr>
          <a:xfrm>
            <a:off x="33565592" y="15103366"/>
            <a:ext cx="8759952" cy="3650470"/>
          </a:xfrm>
          <a:prstGeom prst="roundRect">
            <a:avLst/>
          </a:prstGeom>
          <a:solidFill>
            <a:srgbClr val="E2775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2400" b="1" spc="300" dirty="0"/>
              <a:t>   Edmonton Failure Analysis</a:t>
            </a:r>
          </a:p>
          <a:p>
            <a:pPr marL="342900" indent="-342900">
              <a:buFont typeface="Arial" panose="020B0604020202020204" pitchFamily="34" charset="0"/>
              <a:buChar char="•"/>
            </a:pPr>
            <a:r>
              <a:rPr lang="en-CA" sz="2200" dirty="0"/>
              <a:t>One event (449 ug/m</a:t>
            </a:r>
            <a:r>
              <a:rPr lang="en-CA" sz="2200" baseline="30000" dirty="0"/>
              <a:t>3</a:t>
            </a:r>
            <a:r>
              <a:rPr lang="en-CA" sz="2200" dirty="0"/>
              <a:t>) missed due to gap in NNW monitoring coverage</a:t>
            </a:r>
          </a:p>
          <a:p>
            <a:pPr marL="342900" lvl="0" indent="-342900">
              <a:buFont typeface="Arial" panose="020B0604020202020204" pitchFamily="34" charset="0"/>
              <a:buChar char="•"/>
            </a:pPr>
            <a:r>
              <a:rPr lang="en-CA" sz="2200" dirty="0"/>
              <a:t>This failure demonstrates that network gaps, not model limitations, are the primary risk </a:t>
            </a:r>
          </a:p>
          <a:p>
            <a:pPr marL="342900" lvl="0" indent="-342900">
              <a:buFont typeface="Arial" panose="020B0604020202020204" pitchFamily="34" charset="0"/>
              <a:buChar char="•"/>
            </a:pPr>
            <a:r>
              <a:rPr lang="en-US" sz="2200" dirty="0"/>
              <a:t>Recommend additional monitoring stations: </a:t>
            </a:r>
          </a:p>
          <a:p>
            <a:pPr marL="742950" lvl="1" indent="-285750">
              <a:buFont typeface="Arial" panose="020B0604020202020204" pitchFamily="34" charset="0"/>
              <a:buChar char="•"/>
            </a:pPr>
            <a:r>
              <a:rPr lang="en-US" sz="2000" dirty="0"/>
              <a:t>Jarvie (107 km NNW): Tier 2 coverage</a:t>
            </a:r>
          </a:p>
          <a:p>
            <a:pPr marL="742950" lvl="1" indent="-285750">
              <a:buFont typeface="Arial" panose="020B0604020202020204" pitchFamily="34" charset="0"/>
              <a:buChar char="•"/>
            </a:pPr>
            <a:r>
              <a:rPr lang="en-US" sz="2000" dirty="0"/>
              <a:t>Athabasca (145 km N): Tier 2 northern coverage</a:t>
            </a:r>
          </a:p>
          <a:p>
            <a:pPr marL="742950" lvl="1" indent="-285750">
              <a:buFont typeface="Arial" panose="020B0604020202020204" pitchFamily="34" charset="0"/>
              <a:buChar char="•"/>
            </a:pPr>
            <a:r>
              <a:rPr lang="en-US" sz="2000" dirty="0"/>
              <a:t>Whitecourt (175 km WNW): Tier 2 improved western boreal coverage</a:t>
            </a:r>
          </a:p>
          <a:p>
            <a:pPr marL="742950" lvl="1" indent="-285750">
              <a:buFont typeface="Arial" panose="020B0604020202020204" pitchFamily="34" charset="0"/>
              <a:buChar char="•"/>
            </a:pPr>
            <a:r>
              <a:rPr lang="en-US" sz="2000" dirty="0"/>
              <a:t>Slave Lake (250 km N): Tier 1 coverage from the Peace region</a:t>
            </a:r>
            <a:endParaRPr lang="en-CA" sz="2000" i="1" dirty="0"/>
          </a:p>
        </p:txBody>
      </p:sp>
      <p:sp>
        <p:nvSpPr>
          <p:cNvPr id="184" name="TextBox 183">
            <a:extLst>
              <a:ext uri="{FF2B5EF4-FFF2-40B4-BE49-F238E27FC236}">
                <a16:creationId xmlns:a16="http://schemas.microsoft.com/office/drawing/2014/main" id="{B4A49AB8-7A8B-1AE3-B282-BF5C81C2355B}"/>
              </a:ext>
            </a:extLst>
          </p:cNvPr>
          <p:cNvSpPr txBox="1"/>
          <p:nvPr/>
        </p:nvSpPr>
        <p:spPr>
          <a:xfrm>
            <a:off x="33662112" y="1566672"/>
            <a:ext cx="7950200" cy="461665"/>
          </a:xfrm>
          <a:prstGeom prst="rect">
            <a:avLst/>
          </a:prstGeom>
          <a:noFill/>
        </p:spPr>
        <p:txBody>
          <a:bodyPr wrap="square" rtlCol="0">
            <a:spAutoFit/>
          </a:bodyPr>
          <a:lstStyle/>
          <a:p>
            <a:pPr algn="ctr"/>
            <a:r>
              <a:rPr lang="en-CA" sz="2400" dirty="0"/>
              <a:t>Identical Linear Regression Analysis on 36M+ Observations</a:t>
            </a:r>
          </a:p>
        </p:txBody>
      </p:sp>
      <p:sp>
        <p:nvSpPr>
          <p:cNvPr id="186" name="Rounded Rectangle 185">
            <a:extLst>
              <a:ext uri="{FF2B5EF4-FFF2-40B4-BE49-F238E27FC236}">
                <a16:creationId xmlns:a16="http://schemas.microsoft.com/office/drawing/2014/main" id="{6F0C0536-8858-407B-AAED-979DAFA44DD5}"/>
              </a:ext>
            </a:extLst>
          </p:cNvPr>
          <p:cNvSpPr/>
          <p:nvPr/>
        </p:nvSpPr>
        <p:spPr>
          <a:xfrm>
            <a:off x="32832739" y="2106613"/>
            <a:ext cx="2225357" cy="936625"/>
          </a:xfrm>
          <a:prstGeom prst="roundRect">
            <a:avLst/>
          </a:prstGeom>
          <a:solidFill>
            <a:srgbClr val="D977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b="1" dirty="0"/>
              <a:t>Claude</a:t>
            </a:r>
          </a:p>
          <a:p>
            <a:pPr algn="ctr"/>
            <a:r>
              <a:rPr lang="en-CA" sz="2200" dirty="0"/>
              <a:t>Anthropic</a:t>
            </a:r>
          </a:p>
        </p:txBody>
      </p:sp>
      <p:sp>
        <p:nvSpPr>
          <p:cNvPr id="189" name="Rounded Rectangle 188">
            <a:extLst>
              <a:ext uri="{FF2B5EF4-FFF2-40B4-BE49-F238E27FC236}">
                <a16:creationId xmlns:a16="http://schemas.microsoft.com/office/drawing/2014/main" id="{8DE68B35-A95C-C0C6-DF8A-B4B3E928B490}"/>
              </a:ext>
            </a:extLst>
          </p:cNvPr>
          <p:cNvSpPr/>
          <p:nvPr/>
        </p:nvSpPr>
        <p:spPr>
          <a:xfrm>
            <a:off x="35472815" y="2106613"/>
            <a:ext cx="2235517" cy="956818"/>
          </a:xfrm>
          <a:prstGeom prst="roundRect">
            <a:avLst/>
          </a:prstGeom>
          <a:solidFill>
            <a:srgbClr val="0FA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b="1" dirty="0"/>
              <a:t>ChatGPT</a:t>
            </a:r>
          </a:p>
          <a:p>
            <a:pPr algn="ctr"/>
            <a:r>
              <a:rPr lang="en-CA" sz="2200" dirty="0"/>
              <a:t>OpenAI</a:t>
            </a:r>
          </a:p>
        </p:txBody>
      </p:sp>
      <p:sp>
        <p:nvSpPr>
          <p:cNvPr id="190" name="Rounded Rectangle 189">
            <a:extLst>
              <a:ext uri="{FF2B5EF4-FFF2-40B4-BE49-F238E27FC236}">
                <a16:creationId xmlns:a16="http://schemas.microsoft.com/office/drawing/2014/main" id="{2FC37773-EEC0-BFA6-50D3-F2EC7CB465EB}"/>
              </a:ext>
            </a:extLst>
          </p:cNvPr>
          <p:cNvSpPr/>
          <p:nvPr/>
        </p:nvSpPr>
        <p:spPr>
          <a:xfrm>
            <a:off x="38143879" y="2106613"/>
            <a:ext cx="2251773" cy="955230"/>
          </a:xfrm>
          <a:prstGeom prst="roundRect">
            <a:avLst/>
          </a:prstGeom>
          <a:solidFill>
            <a:srgbClr val="4285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b="1" dirty="0"/>
              <a:t>Gemini</a:t>
            </a:r>
          </a:p>
          <a:p>
            <a:pPr algn="ctr"/>
            <a:r>
              <a:rPr lang="en-CA" sz="2200" dirty="0"/>
              <a:t>Google</a:t>
            </a:r>
          </a:p>
        </p:txBody>
      </p:sp>
      <p:sp>
        <p:nvSpPr>
          <p:cNvPr id="191" name="Rounded Rectangle 190">
            <a:extLst>
              <a:ext uri="{FF2B5EF4-FFF2-40B4-BE49-F238E27FC236}">
                <a16:creationId xmlns:a16="http://schemas.microsoft.com/office/drawing/2014/main" id="{21EFE422-0790-FFF4-D739-E7B9FD81DBE7}"/>
              </a:ext>
            </a:extLst>
          </p:cNvPr>
          <p:cNvSpPr/>
          <p:nvPr/>
        </p:nvSpPr>
        <p:spPr>
          <a:xfrm>
            <a:off x="40875395" y="2124521"/>
            <a:ext cx="2038413" cy="929830"/>
          </a:xfrm>
          <a:prstGeom prst="roundRect">
            <a:avLst/>
          </a:prstGeom>
          <a:solidFill>
            <a:srgbClr val="7C3A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b="1" dirty="0"/>
              <a:t>Julius AI</a:t>
            </a:r>
          </a:p>
          <a:p>
            <a:pPr algn="ctr"/>
            <a:endParaRPr lang="en-CA" sz="2200" dirty="0"/>
          </a:p>
        </p:txBody>
      </p:sp>
      <p:sp>
        <p:nvSpPr>
          <p:cNvPr id="192" name="Rounded Rectangle 191">
            <a:extLst>
              <a:ext uri="{FF2B5EF4-FFF2-40B4-BE49-F238E27FC236}">
                <a16:creationId xmlns:a16="http://schemas.microsoft.com/office/drawing/2014/main" id="{4E09D9FA-DB0A-8D7B-4C9B-8E4CD355DB95}"/>
              </a:ext>
            </a:extLst>
          </p:cNvPr>
          <p:cNvSpPr/>
          <p:nvPr/>
        </p:nvSpPr>
        <p:spPr>
          <a:xfrm>
            <a:off x="32785051" y="3759200"/>
            <a:ext cx="10115549" cy="925830"/>
          </a:xfrm>
          <a:prstGeom prst="roundRect">
            <a:avLst/>
          </a:prstGeom>
          <a:solidFill>
            <a:srgbClr val="2A641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dirty="0"/>
              <a:t>☑️ Mathematically Equivalent Results </a:t>
            </a:r>
          </a:p>
          <a:p>
            <a:pPr algn="ctr"/>
            <a:r>
              <a:rPr lang="en-CA" sz="2400" dirty="0"/>
              <a:t>All four platforms produced matching core statistical values</a:t>
            </a:r>
          </a:p>
        </p:txBody>
      </p:sp>
      <p:sp>
        <p:nvSpPr>
          <p:cNvPr id="194" name="Down Arrow 193">
            <a:extLst>
              <a:ext uri="{FF2B5EF4-FFF2-40B4-BE49-F238E27FC236}">
                <a16:creationId xmlns:a16="http://schemas.microsoft.com/office/drawing/2014/main" id="{2F3E7987-8F5A-3DC7-4803-AADDD5D4E376}"/>
              </a:ext>
            </a:extLst>
          </p:cNvPr>
          <p:cNvSpPr/>
          <p:nvPr/>
        </p:nvSpPr>
        <p:spPr>
          <a:xfrm>
            <a:off x="33825688" y="3106738"/>
            <a:ext cx="120650"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Down Arrow 199">
            <a:extLst>
              <a:ext uri="{FF2B5EF4-FFF2-40B4-BE49-F238E27FC236}">
                <a16:creationId xmlns:a16="http://schemas.microsoft.com/office/drawing/2014/main" id="{668F7249-F6D3-8F9D-BFBD-9AE90316BD8F}"/>
              </a:ext>
            </a:extLst>
          </p:cNvPr>
          <p:cNvSpPr/>
          <p:nvPr/>
        </p:nvSpPr>
        <p:spPr>
          <a:xfrm>
            <a:off x="36596828" y="3106738"/>
            <a:ext cx="120650"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Down Arrow 200">
            <a:extLst>
              <a:ext uri="{FF2B5EF4-FFF2-40B4-BE49-F238E27FC236}">
                <a16:creationId xmlns:a16="http://schemas.microsoft.com/office/drawing/2014/main" id="{FFB5D7BE-9498-5D1E-A27A-215CE8308A77}"/>
              </a:ext>
            </a:extLst>
          </p:cNvPr>
          <p:cNvSpPr/>
          <p:nvPr/>
        </p:nvSpPr>
        <p:spPr>
          <a:xfrm>
            <a:off x="39217092" y="3106738"/>
            <a:ext cx="120650"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Down Arrow 202">
            <a:extLst>
              <a:ext uri="{FF2B5EF4-FFF2-40B4-BE49-F238E27FC236}">
                <a16:creationId xmlns:a16="http://schemas.microsoft.com/office/drawing/2014/main" id="{9F24C3A9-9818-2AA5-B3BF-99C73136610A}"/>
              </a:ext>
            </a:extLst>
          </p:cNvPr>
          <p:cNvSpPr/>
          <p:nvPr/>
        </p:nvSpPr>
        <p:spPr>
          <a:xfrm>
            <a:off x="41858438" y="3106738"/>
            <a:ext cx="120650"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ounded Rectangle 203">
            <a:extLst>
              <a:ext uri="{FF2B5EF4-FFF2-40B4-BE49-F238E27FC236}">
                <a16:creationId xmlns:a16="http://schemas.microsoft.com/office/drawing/2014/main" id="{C35D7479-43E9-F0F7-EE81-F2E6C55FBE5C}"/>
              </a:ext>
            </a:extLst>
          </p:cNvPr>
          <p:cNvSpPr/>
          <p:nvPr/>
        </p:nvSpPr>
        <p:spPr>
          <a:xfrm>
            <a:off x="32818388" y="4914899"/>
            <a:ext cx="3922711" cy="1290639"/>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b="1" spc="300" dirty="0">
                <a:solidFill>
                  <a:srgbClr val="1D829D"/>
                </a:solidFill>
              </a:rPr>
              <a:t>Key Finding</a:t>
            </a:r>
            <a:endParaRPr lang="en-CA" dirty="0">
              <a:solidFill>
                <a:schemeClr val="tx1"/>
              </a:solidFill>
            </a:endParaRPr>
          </a:p>
          <a:p>
            <a:pPr algn="ctr"/>
            <a:r>
              <a:rPr lang="en-CA" sz="2200" dirty="0">
                <a:solidFill>
                  <a:schemeClr val="tx1"/>
                </a:solidFill>
              </a:rPr>
              <a:t>Analysis is independent of the Al platform used</a:t>
            </a:r>
          </a:p>
        </p:txBody>
      </p:sp>
      <p:sp>
        <p:nvSpPr>
          <p:cNvPr id="205" name="Rounded Rectangle 204">
            <a:extLst>
              <a:ext uri="{FF2B5EF4-FFF2-40B4-BE49-F238E27FC236}">
                <a16:creationId xmlns:a16="http://schemas.microsoft.com/office/drawing/2014/main" id="{AD7E633F-5B27-6C2C-82FC-BBCD28897637}"/>
              </a:ext>
            </a:extLst>
          </p:cNvPr>
          <p:cNvSpPr/>
          <p:nvPr/>
        </p:nvSpPr>
        <p:spPr>
          <a:xfrm>
            <a:off x="37071300" y="4927599"/>
            <a:ext cx="5829300" cy="1284045"/>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b="1" spc="300" dirty="0">
                <a:solidFill>
                  <a:srgbClr val="A6AD47"/>
                </a:solidFill>
              </a:rPr>
              <a:t>Manual Verification</a:t>
            </a:r>
            <a:endParaRPr lang="en-CA" sz="2400" dirty="0">
              <a:solidFill>
                <a:schemeClr val="tx1"/>
              </a:solidFill>
            </a:endParaRPr>
          </a:p>
          <a:p>
            <a:pPr algn="ctr"/>
            <a:r>
              <a:rPr lang="en-CA" sz="2200" dirty="0">
                <a:solidFill>
                  <a:schemeClr val="tx1"/>
                </a:solidFill>
              </a:rPr>
              <a:t>Hand calculations on sample data confirmed </a:t>
            </a:r>
          </a:p>
          <a:p>
            <a:pPr algn="ctr"/>
            <a:r>
              <a:rPr lang="en-CA" sz="2200" dirty="0">
                <a:solidFill>
                  <a:schemeClr val="tx1"/>
                </a:solidFill>
              </a:rPr>
              <a:t>Al-generated results</a:t>
            </a:r>
          </a:p>
        </p:txBody>
      </p:sp>
      <p:sp>
        <p:nvSpPr>
          <p:cNvPr id="206" name="TextBox 205">
            <a:extLst>
              <a:ext uri="{FF2B5EF4-FFF2-40B4-BE49-F238E27FC236}">
                <a16:creationId xmlns:a16="http://schemas.microsoft.com/office/drawing/2014/main" id="{7B5176F5-C8F6-F1DC-880A-A58F0996E5A1}"/>
              </a:ext>
            </a:extLst>
          </p:cNvPr>
          <p:cNvSpPr txBox="1"/>
          <p:nvPr/>
        </p:nvSpPr>
        <p:spPr>
          <a:xfrm>
            <a:off x="32750442" y="6357938"/>
            <a:ext cx="10500996" cy="461665"/>
          </a:xfrm>
          <a:prstGeom prst="rect">
            <a:avLst/>
          </a:prstGeom>
          <a:noFill/>
        </p:spPr>
        <p:txBody>
          <a:bodyPr wrap="square" rtlCol="0">
            <a:spAutoFit/>
          </a:bodyPr>
          <a:lstStyle/>
          <a:p>
            <a:r>
              <a:rPr lang="en-CA" sz="2400" dirty="0"/>
              <a:t>Cross-platform validation ensures scientific reproducibility and transparency</a:t>
            </a:r>
          </a:p>
        </p:txBody>
      </p:sp>
      <p:graphicFrame>
        <p:nvGraphicFramePr>
          <p:cNvPr id="207" name="Table 206">
            <a:extLst>
              <a:ext uri="{FF2B5EF4-FFF2-40B4-BE49-F238E27FC236}">
                <a16:creationId xmlns:a16="http://schemas.microsoft.com/office/drawing/2014/main" id="{2FDD4397-AE4D-8FD6-C997-6BA3E888C91E}"/>
              </a:ext>
            </a:extLst>
          </p:cNvPr>
          <p:cNvGraphicFramePr>
            <a:graphicFrameLocks noGrp="1"/>
          </p:cNvGraphicFramePr>
          <p:nvPr>
            <p:extLst>
              <p:ext uri="{D42A27DB-BD31-4B8C-83A1-F6EECF244321}">
                <p14:modId xmlns:p14="http://schemas.microsoft.com/office/powerpoint/2010/main" val="3710987184"/>
              </p:ext>
            </p:extLst>
          </p:nvPr>
        </p:nvGraphicFramePr>
        <p:xfrm>
          <a:off x="32567563" y="25890351"/>
          <a:ext cx="10426174" cy="6821700"/>
        </p:xfrm>
        <a:graphic>
          <a:graphicData uri="http://schemas.openxmlformats.org/drawingml/2006/table">
            <a:tbl>
              <a:tblPr firstRow="1" bandRow="1">
                <a:tableStyleId>{5C22544A-7EE6-4342-B048-85BDC9FD1C3A}</a:tableStyleId>
              </a:tblPr>
              <a:tblGrid>
                <a:gridCol w="10426174">
                  <a:extLst>
                    <a:ext uri="{9D8B030D-6E8A-4147-A177-3AD203B41FA5}">
                      <a16:colId xmlns:a16="http://schemas.microsoft.com/office/drawing/2014/main" val="683779845"/>
                    </a:ext>
                  </a:extLst>
                </a:gridCol>
              </a:tblGrid>
              <a:tr h="1541373">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kumimoji="0" lang="en-US" altLang="en-US" sz="2400" b="1" i="0" u="none" strike="noStrike" cap="none" normalizeH="0" baseline="0" dirty="0">
                          <a:ln>
                            <a:noFill/>
                          </a:ln>
                          <a:solidFill>
                            <a:srgbClr val="000000"/>
                          </a:solidFill>
                          <a:effectLst/>
                          <a:latin typeface="Arial" panose="020B0604020202020204" pitchFamily="34" charset="0"/>
                        </a:rPr>
                        <a:t>Novel Contribution:</a:t>
                      </a:r>
                      <a:r>
                        <a:rPr kumimoji="0" lang="en-US" altLang="en-US" sz="2400" b="0" i="0" u="none" strike="noStrike" cap="none" normalizeH="0" baseline="0" dirty="0">
                          <a:ln>
                            <a:noFill/>
                          </a:ln>
                          <a:solidFill>
                            <a:srgbClr val="000000"/>
                          </a:solidFill>
                          <a:effectLst/>
                          <a:latin typeface="Arial" panose="020B0604020202020204" pitchFamily="34" charset="0"/>
                        </a:rPr>
                        <a:t> This project demonstrates for the first time that Canada's existing NAPS monitoring network can be repurposed as a predictive early warning system for wildfire smoke, requiring no new infrastructure, only data integration.</a:t>
                      </a:r>
                      <a:endParaRPr kumimoji="0" lang="en-US" altLang="en-US" sz="2400" b="0" i="0" u="none" strike="noStrike" cap="none" normalizeH="0" baseline="0" dirty="0">
                        <a:ln>
                          <a:noFill/>
                        </a:ln>
                        <a:solidFill>
                          <a:schemeClr val="tx1"/>
                        </a:solidFill>
                        <a:effectLst/>
                        <a:latin typeface="Arial" panose="020B0604020202020204" pitchFamily="34" charset="0"/>
                      </a:endParaRPr>
                    </a:p>
                  </a:txBody>
                  <a:tcPr>
                    <a:solidFill>
                      <a:srgbClr val="CCD3D8"/>
                    </a:solidFill>
                  </a:tcPr>
                </a:tc>
                <a:extLst>
                  <a:ext uri="{0D108BD9-81ED-4DB2-BD59-A6C34878D82A}">
                    <a16:rowId xmlns:a16="http://schemas.microsoft.com/office/drawing/2014/main" val="4237848240"/>
                  </a:ext>
                </a:extLst>
              </a:tr>
              <a:tr h="1316805">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kumimoji="0" lang="en-US" altLang="en-US" sz="2400" b="1" i="0" u="none" strike="noStrike" cap="none" normalizeH="0" baseline="0" dirty="0">
                          <a:ln>
                            <a:noFill/>
                          </a:ln>
                          <a:solidFill>
                            <a:srgbClr val="000000"/>
                          </a:solidFill>
                          <a:effectLst/>
                          <a:latin typeface="Arial" panose="020B0604020202020204" pitchFamily="34" charset="0"/>
                        </a:rPr>
                        <a:t>Proven Reliability:</a:t>
                      </a:r>
                      <a:r>
                        <a:rPr kumimoji="0" lang="en-US" altLang="en-US" sz="2400" b="0" i="0" u="none" strike="noStrike" cap="none" normalizeH="0" baseline="0" dirty="0">
                          <a:ln>
                            <a:noFill/>
                          </a:ln>
                          <a:solidFill>
                            <a:srgbClr val="000000"/>
                          </a:solidFill>
                          <a:effectLst/>
                          <a:latin typeface="Arial" panose="020B0604020202020204" pitchFamily="34" charset="0"/>
                        </a:rPr>
                        <a:t> Historical validation across 21 years achieved 97.9% detection accuracy with zero false alarms, providing 6–48 hours of advance warning for major Canadian cities.</a:t>
                      </a:r>
                      <a:endParaRPr kumimoji="0" lang="en-US" altLang="en-US" sz="2400" b="0" i="0" u="none" strike="noStrike" cap="none" normalizeH="0" baseline="0" dirty="0">
                        <a:ln>
                          <a:noFill/>
                        </a:ln>
                        <a:solidFill>
                          <a:schemeClr val="tx1"/>
                        </a:solidFill>
                        <a:effectLst/>
                        <a:latin typeface="Arial" panose="020B0604020202020204" pitchFamily="34" charset="0"/>
                      </a:endParaRPr>
                    </a:p>
                  </a:txBody>
                  <a:tcPr>
                    <a:solidFill>
                      <a:srgbClr val="E7EBEE"/>
                    </a:solidFill>
                  </a:tcPr>
                </a:tc>
                <a:extLst>
                  <a:ext uri="{0D108BD9-81ED-4DB2-BD59-A6C34878D82A}">
                    <a16:rowId xmlns:a16="http://schemas.microsoft.com/office/drawing/2014/main" val="2400025701"/>
                  </a:ext>
                </a:extLst>
              </a:tr>
              <a:tr h="1316805">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kumimoji="0" lang="en-US" altLang="en-US" sz="2400" b="1" i="0" u="none" strike="noStrike" cap="none" normalizeH="0" baseline="0" dirty="0">
                          <a:ln>
                            <a:noFill/>
                          </a:ln>
                          <a:solidFill>
                            <a:srgbClr val="000000"/>
                          </a:solidFill>
                          <a:effectLst/>
                          <a:latin typeface="Arial" panose="020B0604020202020204" pitchFamily="34" charset="0"/>
                        </a:rPr>
                        <a:t>Actionable Results:</a:t>
                      </a:r>
                      <a:r>
                        <a:rPr kumimoji="0" lang="en-US" altLang="en-US" sz="2400" b="0" i="0" u="none" strike="noStrike" cap="none" normalizeH="0" baseline="0" dirty="0">
                          <a:ln>
                            <a:noFill/>
                          </a:ln>
                          <a:solidFill>
                            <a:srgbClr val="000000"/>
                          </a:solidFill>
                          <a:effectLst/>
                          <a:latin typeface="Arial" panose="020B0604020202020204" pitchFamily="34" charset="0"/>
                        </a:rPr>
                        <a:t> The C.L.E.A.R. system could give schools, hospitals, and municipalities critical lead time to protect vulnerable populations before hazardous smoke arrives.</a:t>
                      </a:r>
                      <a:endParaRPr kumimoji="0" lang="en-US" altLang="en-US" sz="2400" b="0" i="0" u="none" strike="noStrike" cap="none" normalizeH="0" baseline="0" dirty="0">
                        <a:ln>
                          <a:noFill/>
                        </a:ln>
                        <a:solidFill>
                          <a:schemeClr val="tx1"/>
                        </a:solidFill>
                        <a:effectLst/>
                        <a:latin typeface="Arial" panose="020B0604020202020204" pitchFamily="34" charset="0"/>
                      </a:endParaRPr>
                    </a:p>
                  </a:txBody>
                  <a:tcPr>
                    <a:solidFill>
                      <a:srgbClr val="CCD3D8"/>
                    </a:solidFill>
                  </a:tcPr>
                </a:tc>
                <a:extLst>
                  <a:ext uri="{0D108BD9-81ED-4DB2-BD59-A6C34878D82A}">
                    <a16:rowId xmlns:a16="http://schemas.microsoft.com/office/drawing/2014/main" val="3255157087"/>
                  </a:ext>
                </a:extLst>
              </a:tr>
              <a:tr h="131680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Arial" panose="020B0604020202020204" pitchFamily="34" charset="0"/>
                        </a:rPr>
                        <a:t>Scalable Solution:</a:t>
                      </a:r>
                      <a:r>
                        <a:rPr kumimoji="0" lang="en-US" altLang="en-US" sz="2400" b="0" i="0" u="none" strike="noStrike" cap="none" normalizeH="0" baseline="0" dirty="0">
                          <a:ln>
                            <a:noFill/>
                          </a:ln>
                          <a:solidFill>
                            <a:srgbClr val="000000"/>
                          </a:solidFill>
                          <a:effectLst/>
                          <a:latin typeface="Arial" panose="020B0604020202020204" pitchFamily="34" charset="0"/>
                        </a:rPr>
                        <a:t> This methodology can be applied to any city with sufficient surrounding monitoring stations, making it adaptable across Canada and internationally.</a:t>
                      </a:r>
                      <a:endParaRPr kumimoji="0" lang="en-US" altLang="en-US" sz="2400" b="0" i="0" u="none" strike="noStrike" cap="none" normalizeH="0" baseline="0" dirty="0">
                        <a:ln>
                          <a:noFill/>
                        </a:ln>
                        <a:solidFill>
                          <a:schemeClr val="tx1"/>
                        </a:solidFill>
                        <a:effectLst/>
                        <a:latin typeface="Arial" panose="020B0604020202020204" pitchFamily="34" charset="0"/>
                      </a:endParaRPr>
                    </a:p>
                  </a:txBody>
                  <a:tcPr>
                    <a:solidFill>
                      <a:srgbClr val="E7EBEE"/>
                    </a:solidFill>
                  </a:tcPr>
                </a:tc>
                <a:extLst>
                  <a:ext uri="{0D108BD9-81ED-4DB2-BD59-A6C34878D82A}">
                    <a16:rowId xmlns:a16="http://schemas.microsoft.com/office/drawing/2014/main" val="471862573"/>
                  </a:ext>
                </a:extLst>
              </a:tr>
              <a:tr h="1316805">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kumimoji="0" lang="en-US" altLang="en-US" sz="2400" b="1" i="0" u="none" strike="noStrike" cap="none" normalizeH="0" baseline="0" dirty="0">
                          <a:ln>
                            <a:noFill/>
                          </a:ln>
                          <a:solidFill>
                            <a:srgbClr val="000000"/>
                          </a:solidFill>
                          <a:effectLst/>
                          <a:latin typeface="Arial" panose="020B0604020202020204" pitchFamily="34" charset="0"/>
                        </a:rPr>
                        <a:t>Climate Urgency:</a:t>
                      </a:r>
                      <a:r>
                        <a:rPr kumimoji="0" lang="en-US" altLang="en-US" sz="2400" b="0" i="0" u="none" strike="noStrike" cap="none" normalizeH="0" baseline="0" dirty="0">
                          <a:ln>
                            <a:noFill/>
                          </a:ln>
                          <a:solidFill>
                            <a:srgbClr val="000000"/>
                          </a:solidFill>
                          <a:effectLst/>
                          <a:latin typeface="Arial" panose="020B0604020202020204" pitchFamily="34" charset="0"/>
                        </a:rPr>
                        <a:t> With wildfire activity projected to increase, early warning systems are no longer optional—they are essential public health infrastructure.</a:t>
                      </a:r>
                      <a:endParaRPr kumimoji="0" lang="en-US" altLang="en-US" sz="2400" b="0" i="0" u="none" strike="noStrike" cap="none" normalizeH="0" baseline="0" dirty="0">
                        <a:ln>
                          <a:noFill/>
                        </a:ln>
                        <a:solidFill>
                          <a:schemeClr val="tx1"/>
                        </a:solidFill>
                        <a:effectLst/>
                        <a:latin typeface="Arial" panose="020B0604020202020204" pitchFamily="34" charset="0"/>
                      </a:endParaRPr>
                    </a:p>
                  </a:txBody>
                  <a:tcPr>
                    <a:solidFill>
                      <a:srgbClr val="CCD3D8"/>
                    </a:solidFill>
                  </a:tcPr>
                </a:tc>
                <a:extLst>
                  <a:ext uri="{0D108BD9-81ED-4DB2-BD59-A6C34878D82A}">
                    <a16:rowId xmlns:a16="http://schemas.microsoft.com/office/drawing/2014/main" val="2085188352"/>
                  </a:ext>
                </a:extLst>
              </a:tr>
            </a:tbl>
          </a:graphicData>
        </a:graphic>
      </p:graphicFrame>
      <p:sp>
        <p:nvSpPr>
          <p:cNvPr id="208" name="Rounded Rectangle 207">
            <a:extLst>
              <a:ext uri="{FF2B5EF4-FFF2-40B4-BE49-F238E27FC236}">
                <a16:creationId xmlns:a16="http://schemas.microsoft.com/office/drawing/2014/main" id="{EA3A6884-06B8-8752-C1EC-C81AD714D2DC}"/>
              </a:ext>
            </a:extLst>
          </p:cNvPr>
          <p:cNvSpPr/>
          <p:nvPr/>
        </p:nvSpPr>
        <p:spPr>
          <a:xfrm>
            <a:off x="23491736" y="40962590"/>
            <a:ext cx="7202905" cy="1453334"/>
          </a:xfrm>
          <a:prstGeom prst="roundRect">
            <a:avLst/>
          </a:prstGeom>
          <a:solidFill>
            <a:srgbClr val="E8F5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The World Health Organization PM</a:t>
            </a:r>
            <a:r>
              <a:rPr lang="en-US" sz="2200" baseline="-25000" dirty="0">
                <a:solidFill>
                  <a:schemeClr val="tx1"/>
                </a:solidFill>
              </a:rPr>
              <a:t>2.5</a:t>
            </a:r>
            <a:r>
              <a:rPr lang="en-US" sz="2200" dirty="0">
                <a:solidFill>
                  <a:schemeClr val="tx1"/>
                </a:solidFill>
              </a:rPr>
              <a:t> </a:t>
            </a:r>
          </a:p>
          <a:p>
            <a:pPr algn="ctr"/>
            <a:r>
              <a:rPr lang="en-US" sz="2200" dirty="0">
                <a:solidFill>
                  <a:schemeClr val="tx1"/>
                </a:solidFill>
              </a:rPr>
              <a:t>Air Quality Guidelines (AQGs):</a:t>
            </a:r>
          </a:p>
          <a:p>
            <a:pPr algn="ctr"/>
            <a:r>
              <a:rPr lang="en-US" sz="2200" dirty="0">
                <a:solidFill>
                  <a:schemeClr val="tx1"/>
                </a:solidFill>
              </a:rPr>
              <a:t>Annual:	5 ug/m</a:t>
            </a:r>
            <a:r>
              <a:rPr lang="en-US" sz="2200" baseline="30000" dirty="0">
                <a:solidFill>
                  <a:schemeClr val="tx1"/>
                </a:solidFill>
              </a:rPr>
              <a:t>3</a:t>
            </a:r>
          </a:p>
          <a:p>
            <a:pPr algn="ctr"/>
            <a:r>
              <a:rPr lang="en-US" sz="2200" dirty="0">
                <a:solidFill>
                  <a:schemeClr val="tx1"/>
                </a:solidFill>
              </a:rPr>
              <a:t>24-hour:	15 ug/m</a:t>
            </a:r>
            <a:r>
              <a:rPr lang="en-US" sz="2200" baseline="30000" dirty="0">
                <a:solidFill>
                  <a:schemeClr val="tx1"/>
                </a:solidFill>
              </a:rPr>
              <a:t>3</a:t>
            </a:r>
          </a:p>
        </p:txBody>
      </p:sp>
      <p:graphicFrame>
        <p:nvGraphicFramePr>
          <p:cNvPr id="219" name="Table 218">
            <a:extLst>
              <a:ext uri="{FF2B5EF4-FFF2-40B4-BE49-F238E27FC236}">
                <a16:creationId xmlns:a16="http://schemas.microsoft.com/office/drawing/2014/main" id="{DC6EC643-15AF-96B0-50D1-89B771DE3F43}"/>
              </a:ext>
            </a:extLst>
          </p:cNvPr>
          <p:cNvGraphicFramePr>
            <a:graphicFrameLocks noGrp="1"/>
          </p:cNvGraphicFramePr>
          <p:nvPr>
            <p:extLst>
              <p:ext uri="{D42A27DB-BD31-4B8C-83A1-F6EECF244321}">
                <p14:modId xmlns:p14="http://schemas.microsoft.com/office/powerpoint/2010/main" val="3984096389"/>
              </p:ext>
            </p:extLst>
          </p:nvPr>
        </p:nvGraphicFramePr>
        <p:xfrm>
          <a:off x="22305963" y="35468192"/>
          <a:ext cx="9540875" cy="1463040"/>
        </p:xfrm>
        <a:graphic>
          <a:graphicData uri="http://schemas.openxmlformats.org/drawingml/2006/table">
            <a:tbl>
              <a:tblPr firstRow="1" bandRow="1">
                <a:tableStyleId>{5C22544A-7EE6-4342-B048-85BDC9FD1C3A}</a:tableStyleId>
              </a:tblPr>
              <a:tblGrid>
                <a:gridCol w="1184487">
                  <a:extLst>
                    <a:ext uri="{9D8B030D-6E8A-4147-A177-3AD203B41FA5}">
                      <a16:colId xmlns:a16="http://schemas.microsoft.com/office/drawing/2014/main" val="3699833064"/>
                    </a:ext>
                  </a:extLst>
                </a:gridCol>
                <a:gridCol w="1478042">
                  <a:extLst>
                    <a:ext uri="{9D8B030D-6E8A-4147-A177-3AD203B41FA5}">
                      <a16:colId xmlns:a16="http://schemas.microsoft.com/office/drawing/2014/main" val="4246114553"/>
                    </a:ext>
                  </a:extLst>
                </a:gridCol>
                <a:gridCol w="1531544">
                  <a:extLst>
                    <a:ext uri="{9D8B030D-6E8A-4147-A177-3AD203B41FA5}">
                      <a16:colId xmlns:a16="http://schemas.microsoft.com/office/drawing/2014/main" val="3881915899"/>
                    </a:ext>
                  </a:extLst>
                </a:gridCol>
                <a:gridCol w="1757099">
                  <a:extLst>
                    <a:ext uri="{9D8B030D-6E8A-4147-A177-3AD203B41FA5}">
                      <a16:colId xmlns:a16="http://schemas.microsoft.com/office/drawing/2014/main" val="2049916452"/>
                    </a:ext>
                  </a:extLst>
                </a:gridCol>
                <a:gridCol w="1810601">
                  <a:extLst>
                    <a:ext uri="{9D8B030D-6E8A-4147-A177-3AD203B41FA5}">
                      <a16:colId xmlns:a16="http://schemas.microsoft.com/office/drawing/2014/main" val="2620108783"/>
                    </a:ext>
                  </a:extLst>
                </a:gridCol>
                <a:gridCol w="1779102">
                  <a:extLst>
                    <a:ext uri="{9D8B030D-6E8A-4147-A177-3AD203B41FA5}">
                      <a16:colId xmlns:a16="http://schemas.microsoft.com/office/drawing/2014/main" val="1931639827"/>
                    </a:ext>
                  </a:extLst>
                </a:gridCol>
              </a:tblGrid>
              <a:tr h="0">
                <a:tc>
                  <a:txBody>
                    <a:bodyPr/>
                    <a:lstStyle/>
                    <a:p>
                      <a:pPr algn="ctr"/>
                      <a:r>
                        <a:rPr lang="en-US" sz="1800" dirty="0"/>
                        <a:t>Date</a:t>
                      </a:r>
                    </a:p>
                  </a:txBody>
                  <a:tcPr>
                    <a:solidFill>
                      <a:srgbClr val="45648D"/>
                    </a:solidFill>
                  </a:tcPr>
                </a:tc>
                <a:tc>
                  <a:txBody>
                    <a:bodyPr/>
                    <a:lstStyle/>
                    <a:p>
                      <a:pPr algn="ctr"/>
                      <a:r>
                        <a:rPr lang="en-US" sz="1800" dirty="0"/>
                        <a:t>Station</a:t>
                      </a:r>
                    </a:p>
                  </a:txBody>
                  <a:tcPr>
                    <a:solidFill>
                      <a:srgbClr val="45648D"/>
                    </a:solidFill>
                  </a:tcPr>
                </a:tc>
                <a:tc>
                  <a:txBody>
                    <a:bodyPr/>
                    <a:lstStyle/>
                    <a:p>
                      <a:pPr algn="ctr"/>
                      <a:r>
                        <a:rPr lang="en-US" sz="1800" dirty="0"/>
                        <a:t>Distance</a:t>
                      </a:r>
                    </a:p>
                  </a:txBody>
                  <a:tcPr>
                    <a:solidFill>
                      <a:srgbClr val="45648D"/>
                    </a:solidFill>
                  </a:tcPr>
                </a:tc>
                <a:tc>
                  <a:txBody>
                    <a:bodyPr/>
                    <a:lstStyle/>
                    <a:p>
                      <a:pPr algn="ctr"/>
                      <a:r>
                        <a:rPr lang="en-US" sz="1800" dirty="0"/>
                        <a:t>PM</a:t>
                      </a:r>
                      <a:r>
                        <a:rPr lang="en-US" sz="1800" baseline="-25000" dirty="0"/>
                        <a:t>2.5</a:t>
                      </a:r>
                      <a:r>
                        <a:rPr lang="en-US" sz="1800" dirty="0"/>
                        <a:t> Reading</a:t>
                      </a:r>
                    </a:p>
                  </a:txBody>
                  <a:tcPr>
                    <a:solidFill>
                      <a:srgbClr val="45648D"/>
                    </a:solidFill>
                  </a:tcPr>
                </a:tc>
                <a:tc>
                  <a:txBody>
                    <a:bodyPr/>
                    <a:lstStyle/>
                    <a:p>
                      <a:pPr algn="ctr"/>
                      <a:r>
                        <a:rPr lang="en-US" sz="1800" dirty="0"/>
                        <a:t>Threshold</a:t>
                      </a:r>
                    </a:p>
                  </a:txBody>
                  <a:tcPr>
                    <a:solidFill>
                      <a:srgbClr val="45648D"/>
                    </a:solidFill>
                  </a:tcPr>
                </a:tc>
                <a:tc>
                  <a:txBody>
                    <a:bodyPr/>
                    <a:lstStyle/>
                    <a:p>
                      <a:pPr algn="ctr"/>
                      <a:r>
                        <a:rPr lang="en-US" sz="1800" dirty="0"/>
                        <a:t>Alert Triggered</a:t>
                      </a:r>
                    </a:p>
                  </a:txBody>
                  <a:tcPr>
                    <a:solidFill>
                      <a:srgbClr val="45648D"/>
                    </a:solidFill>
                  </a:tcPr>
                </a:tc>
                <a:extLst>
                  <a:ext uri="{0D108BD9-81ED-4DB2-BD59-A6C34878D82A}">
                    <a16:rowId xmlns:a16="http://schemas.microsoft.com/office/drawing/2014/main" val="1415271362"/>
                  </a:ext>
                </a:extLst>
              </a:tr>
              <a:tr h="193408">
                <a:tc>
                  <a:txBody>
                    <a:bodyPr/>
                    <a:lstStyle/>
                    <a:p>
                      <a:pPr algn="ctr"/>
                      <a:r>
                        <a:rPr lang="en-US" sz="1800" dirty="0"/>
                        <a:t>June 3</a:t>
                      </a:r>
                    </a:p>
                  </a:txBody>
                  <a:tcPr/>
                </a:tc>
                <a:tc>
                  <a:txBody>
                    <a:bodyPr/>
                    <a:lstStyle/>
                    <a:p>
                      <a:pPr algn="ctr"/>
                      <a:r>
                        <a:rPr lang="en-US" sz="1800" dirty="0"/>
                        <a:t>Parry Sound</a:t>
                      </a:r>
                    </a:p>
                  </a:txBody>
                  <a:tcPr/>
                </a:tc>
                <a:tc>
                  <a:txBody>
                    <a:bodyPr/>
                    <a:lstStyle/>
                    <a:p>
                      <a:pPr algn="ctr"/>
                      <a:r>
                        <a:rPr lang="en-US" sz="1800" dirty="0"/>
                        <a:t>187 km NNW</a:t>
                      </a:r>
                    </a:p>
                  </a:txBody>
                  <a:tcPr/>
                </a:tc>
                <a:tc>
                  <a:txBody>
                    <a:bodyPr/>
                    <a:lstStyle/>
                    <a:p>
                      <a:pPr algn="ctr"/>
                      <a:r>
                        <a:rPr lang="en-US" sz="1800" dirty="0"/>
                        <a:t>196 µg/m</a:t>
                      </a:r>
                      <a:r>
                        <a:rPr lang="en-US" sz="1800" baseline="30000" dirty="0"/>
                        <a:t>3</a:t>
                      </a:r>
                    </a:p>
                  </a:txBody>
                  <a:tcPr/>
                </a:tc>
                <a:tc>
                  <a:txBody>
                    <a:bodyPr/>
                    <a:lstStyle/>
                    <a:p>
                      <a:pPr algn="ctr"/>
                      <a:r>
                        <a:rPr lang="en-US" sz="1800" dirty="0"/>
                        <a:t>&gt; 139.3 µg/m</a:t>
                      </a:r>
                      <a:r>
                        <a:rPr lang="en-US" sz="1800" baseline="30000" dirty="0"/>
                        <a:t>3</a:t>
                      </a:r>
                    </a:p>
                  </a:txBody>
                  <a:tcPr/>
                </a:tc>
                <a:tc>
                  <a:txBody>
                    <a:bodyPr/>
                    <a:lstStyle/>
                    <a:p>
                      <a:pPr algn="ctr"/>
                      <a:r>
                        <a:rPr lang="en-US" sz="1800" dirty="0">
                          <a:solidFill>
                            <a:schemeClr val="bg1"/>
                          </a:solidFill>
                        </a:rPr>
                        <a:t>Emergency</a:t>
                      </a:r>
                    </a:p>
                  </a:txBody>
                  <a:tcPr>
                    <a:solidFill>
                      <a:srgbClr val="D8606C"/>
                    </a:solidFill>
                  </a:tcPr>
                </a:tc>
                <a:extLst>
                  <a:ext uri="{0D108BD9-81ED-4DB2-BD59-A6C34878D82A}">
                    <a16:rowId xmlns:a16="http://schemas.microsoft.com/office/drawing/2014/main" val="1885365108"/>
                  </a:ext>
                </a:extLst>
              </a:tr>
              <a:tr h="0">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1800" dirty="0"/>
                        <a:t>June 6</a:t>
                      </a:r>
                    </a:p>
                  </a:txBody>
                  <a:tcPr/>
                </a:tc>
                <a:tc>
                  <a:txBody>
                    <a:bodyPr/>
                    <a:lstStyle/>
                    <a:p>
                      <a:pPr algn="ctr"/>
                      <a:r>
                        <a:rPr lang="en-US" sz="1800" dirty="0"/>
                        <a:t>Cornwall</a:t>
                      </a:r>
                    </a:p>
                  </a:txBody>
                  <a:tcPr/>
                </a:tc>
                <a:tc>
                  <a:txBody>
                    <a:bodyPr/>
                    <a:lstStyle/>
                    <a:p>
                      <a:pPr algn="ctr"/>
                      <a:r>
                        <a:rPr lang="en-US" sz="1800" dirty="0"/>
                        <a:t>387 km ENE</a:t>
                      </a:r>
                    </a:p>
                  </a:txBody>
                  <a:tcPr/>
                </a:tc>
                <a:tc>
                  <a:txBody>
                    <a:bodyPr/>
                    <a:lstStyle/>
                    <a:p>
                      <a:pPr algn="ctr"/>
                      <a:r>
                        <a:rPr lang="en-US" sz="1800" dirty="0"/>
                        <a:t>160 µg/m</a:t>
                      </a:r>
                      <a:r>
                        <a:rPr lang="en-US" sz="1800" baseline="30000" dirty="0"/>
                        <a:t>3</a:t>
                      </a:r>
                      <a:endParaRPr lang="en-US" sz="1800" dirty="0"/>
                    </a:p>
                  </a:txBody>
                  <a:tcPr/>
                </a:tc>
                <a:tc>
                  <a:txBody>
                    <a:bodyPr/>
                    <a:lstStyle/>
                    <a:p>
                      <a:pPr algn="ctr"/>
                      <a:r>
                        <a:rPr lang="en-US" sz="1800" dirty="0"/>
                        <a:t>&gt; 99.3 µg/m</a:t>
                      </a:r>
                      <a:r>
                        <a:rPr lang="en-US" sz="1800" baseline="30000" dirty="0"/>
                        <a:t>3</a:t>
                      </a:r>
                      <a:endParaRPr lang="en-US" sz="1800" dirty="0"/>
                    </a:p>
                  </a:txBody>
                  <a:tcPr/>
                </a:tc>
                <a:tc>
                  <a:txBody>
                    <a:bodyPr/>
                    <a:lstStyle/>
                    <a:p>
                      <a:pPr algn="ctr"/>
                      <a:r>
                        <a:rPr lang="en-US" sz="1800" dirty="0">
                          <a:solidFill>
                            <a:schemeClr val="bg1"/>
                          </a:solidFill>
                        </a:rPr>
                        <a:t>Alert</a:t>
                      </a:r>
                    </a:p>
                  </a:txBody>
                  <a:tcPr>
                    <a:solidFill>
                      <a:srgbClr val="F36F55"/>
                    </a:solidFill>
                  </a:tcPr>
                </a:tc>
                <a:extLst>
                  <a:ext uri="{0D108BD9-81ED-4DB2-BD59-A6C34878D82A}">
                    <a16:rowId xmlns:a16="http://schemas.microsoft.com/office/drawing/2014/main" val="489904996"/>
                  </a:ext>
                </a:extLst>
              </a:tr>
              <a:tr h="0">
                <a:tc>
                  <a:txBody>
                    <a:bodyPr/>
                    <a:lstStyle/>
                    <a:p>
                      <a:pPr algn="ctr"/>
                      <a:r>
                        <a:rPr lang="en-US" sz="1800" dirty="0"/>
                        <a:t>June 6</a:t>
                      </a:r>
                    </a:p>
                  </a:txBody>
                  <a:tcPr/>
                </a:tc>
                <a:tc>
                  <a:txBody>
                    <a:bodyPr/>
                    <a:lstStyle/>
                    <a:p>
                      <a:pPr algn="ctr"/>
                      <a:r>
                        <a:rPr lang="en-US" sz="1800" b="1" dirty="0"/>
                        <a:t>Toronto</a:t>
                      </a:r>
                    </a:p>
                  </a:txBody>
                  <a:tcPr/>
                </a:tc>
                <a:tc>
                  <a:txBody>
                    <a:bodyPr/>
                    <a:lstStyle/>
                    <a:p>
                      <a:pPr algn="ctr"/>
                      <a:r>
                        <a:rPr lang="en-US" sz="1800" dirty="0"/>
                        <a:t>-</a:t>
                      </a:r>
                    </a:p>
                  </a:txBody>
                  <a:tcPr/>
                </a:tc>
                <a:tc>
                  <a:txBody>
                    <a:bodyPr/>
                    <a:lstStyle/>
                    <a:p>
                      <a:pPr algn="ctr"/>
                      <a:r>
                        <a:rPr lang="en-US" sz="1800" dirty="0"/>
                        <a:t>97 µg/m</a:t>
                      </a:r>
                      <a:r>
                        <a:rPr lang="en-US" sz="1800" baseline="30000" dirty="0"/>
                        <a:t>3</a:t>
                      </a:r>
                      <a:endParaRPr lang="en-US" sz="1800" dirty="0"/>
                    </a:p>
                  </a:txBody>
                  <a:tcPr/>
                </a:tc>
                <a:tc>
                  <a:txBody>
                    <a:bodyPr/>
                    <a:lstStyle/>
                    <a:p>
                      <a:pPr algn="ctr"/>
                      <a:r>
                        <a:rPr lang="en-US" sz="1800" dirty="0"/>
                        <a:t>(Actual)</a:t>
                      </a:r>
                    </a:p>
                  </a:txBody>
                  <a:tcPr/>
                </a:tc>
                <a:tc>
                  <a:txBody>
                    <a:bodyPr/>
                    <a:lstStyle/>
                    <a:p>
                      <a:pPr algn="ctr"/>
                      <a:r>
                        <a:rPr lang="en-US" sz="1800" dirty="0">
                          <a:solidFill>
                            <a:schemeClr val="bg1"/>
                          </a:solidFill>
                        </a:rPr>
                        <a:t>Alert</a:t>
                      </a:r>
                    </a:p>
                  </a:txBody>
                  <a:tcPr>
                    <a:solidFill>
                      <a:srgbClr val="F36F55"/>
                    </a:solidFill>
                  </a:tcPr>
                </a:tc>
                <a:extLst>
                  <a:ext uri="{0D108BD9-81ED-4DB2-BD59-A6C34878D82A}">
                    <a16:rowId xmlns:a16="http://schemas.microsoft.com/office/drawing/2014/main" val="879605486"/>
                  </a:ext>
                </a:extLst>
              </a:tr>
            </a:tbl>
          </a:graphicData>
        </a:graphic>
      </p:graphicFrame>
      <p:sp>
        <p:nvSpPr>
          <p:cNvPr id="227" name="Rounded Rectangle 226">
            <a:extLst>
              <a:ext uri="{FF2B5EF4-FFF2-40B4-BE49-F238E27FC236}">
                <a16:creationId xmlns:a16="http://schemas.microsoft.com/office/drawing/2014/main" id="{7D58A72D-37E9-F0C3-EE54-C867171D7008}"/>
              </a:ext>
            </a:extLst>
          </p:cNvPr>
          <p:cNvSpPr/>
          <p:nvPr/>
        </p:nvSpPr>
        <p:spPr>
          <a:xfrm>
            <a:off x="22305963" y="37163466"/>
            <a:ext cx="9540875" cy="1113318"/>
          </a:xfrm>
          <a:prstGeom prst="roundRect">
            <a:avLst/>
          </a:prstGeom>
          <a:solidFill>
            <a:srgbClr val="2A6419"/>
          </a:solidFill>
          <a:ln>
            <a:solidFill>
              <a:srgbClr val="2A64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dirty="0"/>
              <a:t>Toronto schools could have had 3 days to cancel outdoor activities before air quality reached hazardous levels on </a:t>
            </a:r>
            <a:r>
              <a:rPr lang="en-CA" sz="2400" b="1" dirty="0"/>
              <a:t>June 6, 2023</a:t>
            </a:r>
            <a:r>
              <a:rPr lang="en-CA" sz="2400" dirty="0"/>
              <a:t>.</a:t>
            </a:r>
            <a:endParaRPr lang="en-US" sz="2400" dirty="0"/>
          </a:p>
        </p:txBody>
      </p:sp>
      <p:pic>
        <p:nvPicPr>
          <p:cNvPr id="231" name="Picture 230" descr="A graph with a line and dots&#10;&#10;AI-generated content may be incorrect.">
            <a:extLst>
              <a:ext uri="{FF2B5EF4-FFF2-40B4-BE49-F238E27FC236}">
                <a16:creationId xmlns:a16="http://schemas.microsoft.com/office/drawing/2014/main" id="{21CF82C9-8619-81E2-118A-874AAD1807F4}"/>
              </a:ext>
            </a:extLst>
          </p:cNvPr>
          <p:cNvPicPr>
            <a:picLocks noChangeAspect="1"/>
          </p:cNvPicPr>
          <p:nvPr/>
        </p:nvPicPr>
        <p:blipFill>
          <a:blip r:embed="rId11"/>
          <a:stretch>
            <a:fillRect/>
          </a:stretch>
        </p:blipFill>
        <p:spPr>
          <a:xfrm>
            <a:off x="12044363" y="9775825"/>
            <a:ext cx="11991294" cy="6758730"/>
          </a:xfrm>
          <a:prstGeom prst="rect">
            <a:avLst/>
          </a:prstGeom>
        </p:spPr>
      </p:pic>
      <p:pic>
        <p:nvPicPr>
          <p:cNvPr id="235" name="Picture 234" descr="A map of the weather&#10;&#10;AI-generated content may be incorrect.">
            <a:extLst>
              <a:ext uri="{FF2B5EF4-FFF2-40B4-BE49-F238E27FC236}">
                <a16:creationId xmlns:a16="http://schemas.microsoft.com/office/drawing/2014/main" id="{D4694F33-FC5E-E550-40E4-8373213CBC32}"/>
              </a:ext>
            </a:extLst>
          </p:cNvPr>
          <p:cNvPicPr>
            <a:picLocks noChangeAspect="1"/>
          </p:cNvPicPr>
          <p:nvPr/>
        </p:nvPicPr>
        <p:blipFill>
          <a:blip r:embed="rId12"/>
          <a:stretch>
            <a:fillRect/>
          </a:stretch>
        </p:blipFill>
        <p:spPr>
          <a:xfrm>
            <a:off x="12044363" y="18403718"/>
            <a:ext cx="12209008" cy="13368829"/>
          </a:xfrm>
          <a:prstGeom prst="rect">
            <a:avLst/>
          </a:prstGeom>
        </p:spPr>
      </p:pic>
      <p:pic>
        <p:nvPicPr>
          <p:cNvPr id="236" name="Picture 235" descr="A city skyline with the sun setting behind it&#10;&#10;AI-generated content may be incorrect.">
            <a:extLst>
              <a:ext uri="{FF2B5EF4-FFF2-40B4-BE49-F238E27FC236}">
                <a16:creationId xmlns:a16="http://schemas.microsoft.com/office/drawing/2014/main" id="{5B182158-192A-6D8A-0CBB-B25A2826C2B6}"/>
              </a:ext>
            </a:extLst>
          </p:cNvPr>
          <p:cNvPicPr>
            <a:picLocks noChangeAspect="1"/>
          </p:cNvPicPr>
          <p:nvPr/>
        </p:nvPicPr>
        <p:blipFill>
          <a:blip r:embed="rId13"/>
          <a:stretch>
            <a:fillRect/>
          </a:stretch>
        </p:blipFill>
        <p:spPr>
          <a:xfrm>
            <a:off x="12044363" y="37504141"/>
            <a:ext cx="9367026" cy="4884234"/>
          </a:xfrm>
          <a:prstGeom prst="rect">
            <a:avLst/>
          </a:prstGeom>
        </p:spPr>
      </p:pic>
      <p:sp>
        <p:nvSpPr>
          <p:cNvPr id="238" name="TextBox 237">
            <a:extLst>
              <a:ext uri="{FF2B5EF4-FFF2-40B4-BE49-F238E27FC236}">
                <a16:creationId xmlns:a16="http://schemas.microsoft.com/office/drawing/2014/main" id="{D3FCC245-3613-69EB-74EA-F973CB159A4B}"/>
              </a:ext>
            </a:extLst>
          </p:cNvPr>
          <p:cNvSpPr txBox="1"/>
          <p:nvPr/>
        </p:nvSpPr>
        <p:spPr>
          <a:xfrm>
            <a:off x="2732315" y="25546050"/>
            <a:ext cx="8591323" cy="1200329"/>
          </a:xfrm>
          <a:prstGeom prst="rect">
            <a:avLst/>
          </a:prstGeom>
          <a:noFill/>
        </p:spPr>
        <p:txBody>
          <a:bodyPr wrap="square">
            <a:spAutoFit/>
          </a:bodyPr>
          <a:lstStyle/>
          <a:p>
            <a:r>
              <a:rPr lang="en-US" dirty="0">
                <a:solidFill>
                  <a:schemeClr val="bg1"/>
                </a:solidFill>
              </a:rPr>
              <a:t>Wildfire smoke over the Toronto skyline, June 6, 2023. </a:t>
            </a:r>
          </a:p>
          <a:p>
            <a:r>
              <a:rPr lang="en-US" dirty="0">
                <a:solidFill>
                  <a:schemeClr val="bg1"/>
                </a:solidFill>
              </a:rPr>
              <a:t>Zou Zheng/Xinhua via Newscom. </a:t>
            </a:r>
          </a:p>
          <a:p>
            <a:r>
              <a:rPr lang="en-US" dirty="0">
                <a:solidFill>
                  <a:schemeClr val="bg1"/>
                </a:solidFill>
              </a:rPr>
              <a:t>Our system could have provided a 6- 48 hours warning before this happened.</a:t>
            </a:r>
          </a:p>
          <a:p>
            <a:endParaRPr lang="en-US" dirty="0">
              <a:solidFill>
                <a:schemeClr val="bg1"/>
              </a:solidFill>
            </a:endParaRPr>
          </a:p>
        </p:txBody>
      </p:sp>
      <p:sp>
        <p:nvSpPr>
          <p:cNvPr id="239" name="TextBox 238">
            <a:extLst>
              <a:ext uri="{FF2B5EF4-FFF2-40B4-BE49-F238E27FC236}">
                <a16:creationId xmlns:a16="http://schemas.microsoft.com/office/drawing/2014/main" id="{2A61DF03-EFE9-AB76-874B-D10CB8C64031}"/>
              </a:ext>
            </a:extLst>
          </p:cNvPr>
          <p:cNvSpPr txBox="1"/>
          <p:nvPr/>
        </p:nvSpPr>
        <p:spPr>
          <a:xfrm>
            <a:off x="12044363" y="42480052"/>
            <a:ext cx="9540875" cy="707886"/>
          </a:xfrm>
          <a:prstGeom prst="rect">
            <a:avLst/>
          </a:prstGeom>
          <a:noFill/>
        </p:spPr>
        <p:txBody>
          <a:bodyPr wrap="square" rtlCol="0">
            <a:spAutoFit/>
          </a:bodyPr>
          <a:lstStyle/>
          <a:p>
            <a:r>
              <a:rPr lang="en-US" sz="2000" dirty="0"/>
              <a:t>Image 1: Wildfire smoke over the Toronto skyline</a:t>
            </a:r>
            <a:r>
              <a:rPr lang="en-US" sz="2000" b="1" dirty="0"/>
              <a:t>, June 6, 2023</a:t>
            </a:r>
            <a:r>
              <a:rPr lang="en-US" sz="2000" dirty="0"/>
              <a:t>. CLEAR could have provided 3 days' advanced warning. </a:t>
            </a:r>
            <a:r>
              <a:rPr lang="en-US" sz="2000" i="1" dirty="0"/>
              <a:t>Photograph by Zou Zheng/Xinhua via Newscom.</a:t>
            </a:r>
          </a:p>
        </p:txBody>
      </p:sp>
      <p:sp>
        <p:nvSpPr>
          <p:cNvPr id="245" name="TextBox 244">
            <a:extLst>
              <a:ext uri="{FF2B5EF4-FFF2-40B4-BE49-F238E27FC236}">
                <a16:creationId xmlns:a16="http://schemas.microsoft.com/office/drawing/2014/main" id="{44C8E14A-78A7-B841-F6F4-2373C59C17EC}"/>
              </a:ext>
            </a:extLst>
          </p:cNvPr>
          <p:cNvSpPr txBox="1"/>
          <p:nvPr/>
        </p:nvSpPr>
        <p:spPr>
          <a:xfrm>
            <a:off x="25077738" y="16532352"/>
            <a:ext cx="6769100" cy="400110"/>
          </a:xfrm>
          <a:prstGeom prst="rect">
            <a:avLst/>
          </a:prstGeom>
          <a:noFill/>
        </p:spPr>
        <p:txBody>
          <a:bodyPr wrap="square" rtlCol="0">
            <a:spAutoFit/>
          </a:bodyPr>
          <a:lstStyle/>
          <a:p>
            <a:r>
              <a:rPr lang="en-US" sz="2000" dirty="0"/>
              <a:t>Figure 6: Vancouver C.L.E.A.R. system. </a:t>
            </a:r>
            <a:r>
              <a:rPr lang="en-US" sz="2000" i="1" dirty="0"/>
              <a:t>Image by Claude AI. </a:t>
            </a:r>
          </a:p>
        </p:txBody>
      </p:sp>
      <p:sp>
        <p:nvSpPr>
          <p:cNvPr id="246" name="TextBox 245">
            <a:extLst>
              <a:ext uri="{FF2B5EF4-FFF2-40B4-BE49-F238E27FC236}">
                <a16:creationId xmlns:a16="http://schemas.microsoft.com/office/drawing/2014/main" id="{6A3FEE5D-8A6F-7B5B-F615-032E98EDF0CA}"/>
              </a:ext>
            </a:extLst>
          </p:cNvPr>
          <p:cNvSpPr txBox="1"/>
          <p:nvPr/>
        </p:nvSpPr>
        <p:spPr>
          <a:xfrm>
            <a:off x="25077738" y="24029492"/>
            <a:ext cx="6769100" cy="400110"/>
          </a:xfrm>
          <a:prstGeom prst="rect">
            <a:avLst/>
          </a:prstGeom>
          <a:noFill/>
        </p:spPr>
        <p:txBody>
          <a:bodyPr wrap="square" rtlCol="0">
            <a:spAutoFit/>
          </a:bodyPr>
          <a:lstStyle/>
          <a:p>
            <a:r>
              <a:rPr lang="en-US" sz="2000" dirty="0"/>
              <a:t>Figure 7: Edmonton  C.L.E.A.R. system. </a:t>
            </a:r>
            <a:r>
              <a:rPr lang="en-US" sz="2000" i="1" dirty="0"/>
              <a:t>Image by Claude AI. </a:t>
            </a:r>
          </a:p>
        </p:txBody>
      </p:sp>
      <p:sp>
        <p:nvSpPr>
          <p:cNvPr id="248" name="TextBox 247">
            <a:extLst>
              <a:ext uri="{FF2B5EF4-FFF2-40B4-BE49-F238E27FC236}">
                <a16:creationId xmlns:a16="http://schemas.microsoft.com/office/drawing/2014/main" id="{8DE25038-C356-9672-3AB1-362373D99F33}"/>
              </a:ext>
            </a:extLst>
          </p:cNvPr>
          <p:cNvSpPr txBox="1"/>
          <p:nvPr/>
        </p:nvSpPr>
        <p:spPr>
          <a:xfrm>
            <a:off x="13309092" y="21395174"/>
            <a:ext cx="26618184" cy="369332"/>
          </a:xfrm>
          <a:prstGeom prst="rect">
            <a:avLst/>
          </a:prstGeom>
          <a:noFill/>
        </p:spPr>
        <p:txBody>
          <a:bodyPr wrap="square">
            <a:spAutoFit/>
          </a:bodyPr>
          <a:lstStyle/>
          <a:p>
            <a:r>
              <a:rPr lang="en-US" sz="1800" dirty="0"/>
              <a:t>Figure 5: Vancouver  C.L.E.A.R. system. Image by Claude AI. </a:t>
            </a:r>
          </a:p>
        </p:txBody>
      </p:sp>
      <p:sp>
        <p:nvSpPr>
          <p:cNvPr id="249" name="TextBox 248">
            <a:extLst>
              <a:ext uri="{FF2B5EF4-FFF2-40B4-BE49-F238E27FC236}">
                <a16:creationId xmlns:a16="http://schemas.microsoft.com/office/drawing/2014/main" id="{5AA6C5EB-4A82-78C5-3763-6165FAFE828A}"/>
              </a:ext>
            </a:extLst>
          </p:cNvPr>
          <p:cNvSpPr txBox="1"/>
          <p:nvPr/>
        </p:nvSpPr>
        <p:spPr>
          <a:xfrm>
            <a:off x="25077738" y="31936004"/>
            <a:ext cx="6769100" cy="400110"/>
          </a:xfrm>
          <a:prstGeom prst="rect">
            <a:avLst/>
          </a:prstGeom>
          <a:noFill/>
        </p:spPr>
        <p:txBody>
          <a:bodyPr wrap="square" rtlCol="0">
            <a:spAutoFit/>
          </a:bodyPr>
          <a:lstStyle/>
          <a:p>
            <a:r>
              <a:rPr lang="en-US" sz="2000" dirty="0"/>
              <a:t>Figure 8: Montreal  C.L.E.A.R. system. </a:t>
            </a:r>
            <a:r>
              <a:rPr lang="en-US" sz="2000" i="1" dirty="0"/>
              <a:t>Image by Claude AI. </a:t>
            </a:r>
          </a:p>
        </p:txBody>
      </p:sp>
      <p:pic>
        <p:nvPicPr>
          <p:cNvPr id="253" name="Picture 252" descr="A screenshot of a map&#10;&#10;AI-generated content may be incorrect.">
            <a:extLst>
              <a:ext uri="{FF2B5EF4-FFF2-40B4-BE49-F238E27FC236}">
                <a16:creationId xmlns:a16="http://schemas.microsoft.com/office/drawing/2014/main" id="{D31178AA-F4E4-DC91-AF4F-E3FA4A00E104}"/>
              </a:ext>
            </a:extLst>
          </p:cNvPr>
          <p:cNvPicPr>
            <a:picLocks noChangeAspect="1"/>
          </p:cNvPicPr>
          <p:nvPr/>
        </p:nvPicPr>
        <p:blipFill>
          <a:blip r:embed="rId14"/>
          <a:stretch>
            <a:fillRect/>
          </a:stretch>
        </p:blipFill>
        <p:spPr>
          <a:xfrm>
            <a:off x="25077738" y="17155885"/>
            <a:ext cx="6836909" cy="6836909"/>
          </a:xfrm>
          <a:prstGeom prst="rect">
            <a:avLst/>
          </a:prstGeom>
        </p:spPr>
      </p:pic>
      <p:pic>
        <p:nvPicPr>
          <p:cNvPr id="255" name="Picture 254" descr="A screenshot of a map&#10;&#10;AI-generated content may be incorrect.">
            <a:extLst>
              <a:ext uri="{FF2B5EF4-FFF2-40B4-BE49-F238E27FC236}">
                <a16:creationId xmlns:a16="http://schemas.microsoft.com/office/drawing/2014/main" id="{366B497A-75DC-E4D5-C08C-CD886E53C009}"/>
              </a:ext>
            </a:extLst>
          </p:cNvPr>
          <p:cNvPicPr>
            <a:picLocks noChangeAspect="1"/>
          </p:cNvPicPr>
          <p:nvPr/>
        </p:nvPicPr>
        <p:blipFill>
          <a:blip r:embed="rId15"/>
          <a:stretch>
            <a:fillRect/>
          </a:stretch>
        </p:blipFill>
        <p:spPr>
          <a:xfrm>
            <a:off x="25080913" y="25006298"/>
            <a:ext cx="6765926" cy="6765926"/>
          </a:xfrm>
          <a:prstGeom prst="rect">
            <a:avLst/>
          </a:prstGeom>
        </p:spPr>
      </p:pic>
      <p:pic>
        <p:nvPicPr>
          <p:cNvPr id="257" name="Picture 256" descr="A screenshot of a map&#10;&#10;AI-generated content may be incorrect.">
            <a:extLst>
              <a:ext uri="{FF2B5EF4-FFF2-40B4-BE49-F238E27FC236}">
                <a16:creationId xmlns:a16="http://schemas.microsoft.com/office/drawing/2014/main" id="{1CAB9B02-AE19-3FB7-D0DB-555C8544772D}"/>
              </a:ext>
            </a:extLst>
          </p:cNvPr>
          <p:cNvPicPr>
            <a:picLocks noChangeAspect="1"/>
          </p:cNvPicPr>
          <p:nvPr/>
        </p:nvPicPr>
        <p:blipFill>
          <a:blip r:embed="rId16"/>
          <a:stretch>
            <a:fillRect/>
          </a:stretch>
        </p:blipFill>
        <p:spPr>
          <a:xfrm>
            <a:off x="25077738" y="9775825"/>
            <a:ext cx="6772275" cy="6772275"/>
          </a:xfrm>
          <a:prstGeom prst="rect">
            <a:avLst/>
          </a:prstGeom>
        </p:spPr>
      </p:pic>
      <p:pic>
        <p:nvPicPr>
          <p:cNvPr id="259" name="Picture 258" descr="A diagram of a warning system&#10;&#10;AI-generated content may be incorrect.">
            <a:extLst>
              <a:ext uri="{FF2B5EF4-FFF2-40B4-BE49-F238E27FC236}">
                <a16:creationId xmlns:a16="http://schemas.microsoft.com/office/drawing/2014/main" id="{D12EFB55-514D-F866-4566-6F36834529F3}"/>
              </a:ext>
            </a:extLst>
          </p:cNvPr>
          <p:cNvPicPr>
            <a:picLocks noChangeAspect="1"/>
          </p:cNvPicPr>
          <p:nvPr/>
        </p:nvPicPr>
        <p:blipFill>
          <a:blip r:embed="rId17"/>
          <a:stretch>
            <a:fillRect/>
          </a:stretch>
        </p:blipFill>
        <p:spPr>
          <a:xfrm>
            <a:off x="703263" y="36153681"/>
            <a:ext cx="10261600" cy="5098653"/>
          </a:xfrm>
          <a:prstGeom prst="rect">
            <a:avLst/>
          </a:prstGeom>
        </p:spPr>
      </p:pic>
    </p:spTree>
    <p:extLst>
      <p:ext uri="{BB962C8B-B14F-4D97-AF65-F5344CB8AC3E}">
        <p14:creationId xmlns:p14="http://schemas.microsoft.com/office/powerpoint/2010/main" val="27555302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3484</TotalTime>
  <Words>2065</Words>
  <Application>Microsoft Macintosh PowerPoint</Application>
  <PresentationFormat>Custom</PresentationFormat>
  <Paragraphs>218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Dennis Zander</dc:creator>
  <cp:lastModifiedBy>Dennis Zander</cp:lastModifiedBy>
  <cp:revision>24</cp:revision>
  <cp:lastPrinted>2026-02-01T19:23:33Z</cp:lastPrinted>
  <dcterms:created xsi:type="dcterms:W3CDTF">2026-01-30T13:45:14Z</dcterms:created>
  <dcterms:modified xsi:type="dcterms:W3CDTF">2026-02-01T23:49:18Z</dcterms:modified>
</cp:coreProperties>
</file>